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24" r:id="rId1"/>
  </p:sldMasterIdLst>
  <p:notesMasterIdLst>
    <p:notesMasterId r:id="rId26"/>
  </p:notesMasterIdLst>
  <p:handoutMasterIdLst>
    <p:handoutMasterId r:id="rId27"/>
  </p:handoutMasterIdLst>
  <p:sldIdLst>
    <p:sldId id="268" r:id="rId2"/>
    <p:sldId id="277" r:id="rId3"/>
    <p:sldId id="283" r:id="rId4"/>
    <p:sldId id="284" r:id="rId5"/>
    <p:sldId id="285" r:id="rId6"/>
    <p:sldId id="287" r:id="rId7"/>
    <p:sldId id="288" r:id="rId8"/>
    <p:sldId id="289" r:id="rId9"/>
    <p:sldId id="290" r:id="rId10"/>
    <p:sldId id="291" r:id="rId11"/>
    <p:sldId id="292" r:id="rId12"/>
    <p:sldId id="294" r:id="rId13"/>
    <p:sldId id="293" r:id="rId14"/>
    <p:sldId id="269" r:id="rId15"/>
    <p:sldId id="299" r:id="rId16"/>
    <p:sldId id="270" r:id="rId17"/>
    <p:sldId id="296" r:id="rId18"/>
    <p:sldId id="273" r:id="rId19"/>
    <p:sldId id="297" r:id="rId20"/>
    <p:sldId id="271" r:id="rId21"/>
    <p:sldId id="300" r:id="rId22"/>
    <p:sldId id="303" r:id="rId23"/>
    <p:sldId id="301" r:id="rId24"/>
    <p:sldId id="302" r:id="rId25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384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pos="959">
          <p15:clr>
            <a:srgbClr val="A4A3A4"/>
          </p15:clr>
        </p15:guide>
        <p15:guide id="5" pos="67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64" autoAdjust="0"/>
    <p:restoredTop sz="94648"/>
  </p:normalViewPr>
  <p:slideViewPr>
    <p:cSldViewPr>
      <p:cViewPr varScale="1">
        <p:scale>
          <a:sx n="80" d="100"/>
          <a:sy n="80" d="100"/>
        </p:scale>
        <p:origin x="-1003" y="-77"/>
      </p:cViewPr>
      <p:guideLst>
        <p:guide orient="horz" pos="2160"/>
        <p:guide orient="horz" pos="384"/>
        <p:guide orient="horz" pos="3792"/>
        <p:guide pos="959"/>
        <p:guide pos="671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538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0FE860-A3F0-4E0F-9473-3913DCC31098}" type="doc">
      <dgm:prSet loTypeId="urn:microsoft.com/office/officeart/2005/8/layout/vProcess5" loCatId="process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en-US"/>
        </a:p>
      </dgm:t>
    </dgm:pt>
    <dgm:pt modelId="{ECA369DB-D8B9-408B-8D70-0EC79ACD7585}">
      <dgm:prSet phldrT="[Text]" custT="1"/>
      <dgm:spPr>
        <a:solidFill>
          <a:srgbClr val="DBC089"/>
        </a:solidFill>
      </dgm:spPr>
      <dgm:t>
        <a:bodyPr/>
        <a:lstStyle/>
        <a:p>
          <a:pPr algn="l">
            <a:lnSpc>
              <a:spcPct val="90000"/>
            </a:lnSpc>
          </a:pPr>
          <a:r>
            <a:rPr lang="id-ID" sz="2800" b="1" dirty="0" smtClean="0">
              <a:solidFill>
                <a:schemeClr val="tx1"/>
              </a:solidFill>
            </a:rPr>
            <a:t>KEMENDIKBUD TERDIRI  ATAS:</a:t>
          </a:r>
        </a:p>
        <a:p>
          <a:pPr algn="l">
            <a:lnSpc>
              <a:spcPct val="90000"/>
            </a:lnSpc>
          </a:pPr>
          <a:endParaRPr lang="id-ID" sz="900" b="1" dirty="0" smtClean="0">
            <a:solidFill>
              <a:schemeClr val="tx1"/>
            </a:solidFill>
          </a:endParaRPr>
        </a:p>
        <a:p>
          <a:pPr marL="542925" indent="-542925" algn="l">
            <a:lnSpc>
              <a:spcPct val="90000"/>
            </a:lnSpc>
            <a:tabLst/>
          </a:pPr>
          <a:r>
            <a:rPr lang="id-ID" sz="3600" b="1" dirty="0" smtClean="0">
              <a:solidFill>
                <a:schemeClr val="tx1"/>
              </a:solidFill>
            </a:rPr>
            <a:t>216</a:t>
          </a:r>
          <a:r>
            <a:rPr lang="id-ID" sz="2800" b="1" dirty="0" smtClean="0">
              <a:solidFill>
                <a:schemeClr val="tx1"/>
              </a:solidFill>
            </a:rPr>
            <a:t> </a:t>
          </a:r>
          <a:r>
            <a:rPr lang="id-ID" sz="2800" b="0" dirty="0" smtClean="0">
              <a:solidFill>
                <a:schemeClr val="tx1"/>
              </a:solidFill>
            </a:rPr>
            <a:t>UNIT </a:t>
          </a:r>
          <a:r>
            <a:rPr lang="id-ID" sz="2800" b="0" dirty="0" smtClean="0">
              <a:solidFill>
                <a:schemeClr val="tx1"/>
              </a:solidFill>
            </a:rPr>
            <a:t>KERJA </a:t>
          </a:r>
          <a:r>
            <a:rPr lang="id-ID" sz="2800" b="0" dirty="0" smtClean="0">
              <a:solidFill>
                <a:schemeClr val="tx1"/>
              </a:solidFill>
            </a:rPr>
            <a:t>(</a:t>
          </a:r>
          <a:r>
            <a:rPr lang="id-ID" sz="2800" b="0" dirty="0" smtClean="0">
              <a:solidFill>
                <a:schemeClr val="tx1"/>
              </a:solidFill>
            </a:rPr>
            <a:t>SATKER)</a:t>
          </a:r>
          <a:endParaRPr lang="en-US" sz="2800" b="0" dirty="0">
            <a:solidFill>
              <a:schemeClr val="tx1"/>
            </a:solidFill>
          </a:endParaRPr>
        </a:p>
      </dgm:t>
    </dgm:pt>
    <dgm:pt modelId="{C94FCEF7-3AF9-4C39-95F2-31AF49FD0452}" type="parTrans" cxnId="{E038780F-7C9E-4F95-A664-4ECC920F9E03}">
      <dgm:prSet/>
      <dgm:spPr/>
      <dgm:t>
        <a:bodyPr/>
        <a:lstStyle/>
        <a:p>
          <a:endParaRPr lang="en-US" sz="2800"/>
        </a:p>
      </dgm:t>
    </dgm:pt>
    <dgm:pt modelId="{1713CC14-F1F2-438B-ADD9-797DC42C5657}" type="sibTrans" cxnId="{E038780F-7C9E-4F95-A664-4ECC920F9E03}">
      <dgm:prSet custT="1"/>
      <dgm:spPr>
        <a:solidFill>
          <a:srgbClr val="B57A39">
            <a:alpha val="90000"/>
          </a:srgbClr>
        </a:solidFill>
      </dgm:spPr>
      <dgm:t>
        <a:bodyPr/>
        <a:lstStyle/>
        <a:p>
          <a:endParaRPr lang="en-US" sz="4800"/>
        </a:p>
      </dgm:t>
    </dgm:pt>
    <dgm:pt modelId="{0BAAD35B-DD14-40D8-A365-697777142202}">
      <dgm:prSet phldrT="[Text]" custT="1"/>
      <dgm:spPr>
        <a:solidFill>
          <a:srgbClr val="EEC920"/>
        </a:solidFill>
      </dgm:spPr>
      <dgm:t>
        <a:bodyPr/>
        <a:lstStyle/>
        <a:p>
          <a:pPr marL="0" indent="0" algn="l">
            <a:lnSpc>
              <a:spcPct val="100000"/>
            </a:lnSpc>
          </a:pPr>
          <a:r>
            <a:rPr lang="id-ID" sz="3600" b="1" dirty="0" smtClean="0">
              <a:solidFill>
                <a:schemeClr val="tx1"/>
              </a:solidFill>
            </a:rPr>
            <a:t>22 </a:t>
          </a:r>
          <a:r>
            <a:rPr lang="id-ID" sz="2800" dirty="0" smtClean="0">
              <a:solidFill>
                <a:schemeClr val="tx1"/>
              </a:solidFill>
            </a:rPr>
            <a:t>SATKER DENGAN </a:t>
          </a:r>
          <a:r>
            <a:rPr lang="id-ID" sz="2800" dirty="0" smtClean="0">
              <a:solidFill>
                <a:schemeClr val="tx1"/>
              </a:solidFill>
            </a:rPr>
            <a:t>PETA </a:t>
          </a:r>
        </a:p>
        <a:p>
          <a:pPr marL="0" indent="0" algn="l">
            <a:lnSpc>
              <a:spcPct val="100000"/>
            </a:lnSpc>
          </a:pPr>
          <a:r>
            <a:rPr lang="id-ID" sz="2800" dirty="0" smtClean="0">
              <a:solidFill>
                <a:schemeClr val="tx1"/>
              </a:solidFill>
            </a:rPr>
            <a:t>JF-PPBJ </a:t>
          </a:r>
          <a:r>
            <a:rPr lang="id-ID" sz="2800" dirty="0" smtClean="0">
              <a:solidFill>
                <a:schemeClr val="tx1"/>
              </a:solidFill>
            </a:rPr>
            <a:t>SEBANYAK  </a:t>
          </a:r>
          <a:r>
            <a:rPr lang="id-ID" sz="3600" b="1" dirty="0" smtClean="0">
              <a:solidFill>
                <a:schemeClr val="tx1"/>
              </a:solidFill>
            </a:rPr>
            <a:t>62 </a:t>
          </a:r>
          <a:r>
            <a:rPr lang="id-ID" sz="2800" dirty="0" smtClean="0">
              <a:solidFill>
                <a:schemeClr val="tx1"/>
              </a:solidFill>
            </a:rPr>
            <a:t>ORANG</a:t>
          </a:r>
          <a:endParaRPr lang="en-US" sz="2800" dirty="0">
            <a:solidFill>
              <a:schemeClr val="tx1"/>
            </a:solidFill>
          </a:endParaRPr>
        </a:p>
      </dgm:t>
    </dgm:pt>
    <dgm:pt modelId="{B08DD458-FA72-4FB7-8BF7-43B49342C169}" type="parTrans" cxnId="{7CAFB9D3-6EFC-4A1D-A83A-A7628285415E}">
      <dgm:prSet/>
      <dgm:spPr/>
      <dgm:t>
        <a:bodyPr/>
        <a:lstStyle/>
        <a:p>
          <a:endParaRPr lang="en-US" sz="2800"/>
        </a:p>
      </dgm:t>
    </dgm:pt>
    <dgm:pt modelId="{AB219177-0756-4401-B8ED-B47A5E078DED}" type="sibTrans" cxnId="{7CAFB9D3-6EFC-4A1D-A83A-A7628285415E}">
      <dgm:prSet custT="1"/>
      <dgm:spPr>
        <a:solidFill>
          <a:srgbClr val="B57A39">
            <a:alpha val="90000"/>
          </a:srgbClr>
        </a:solidFill>
      </dgm:spPr>
      <dgm:t>
        <a:bodyPr/>
        <a:lstStyle/>
        <a:p>
          <a:endParaRPr lang="en-US" sz="4800"/>
        </a:p>
      </dgm:t>
    </dgm:pt>
    <dgm:pt modelId="{D13EBE7B-6862-4333-99A5-D77522C73314}">
      <dgm:prSet phldrT="[Text]" custT="1"/>
      <dgm:spPr>
        <a:solidFill>
          <a:srgbClr val="F9F88C"/>
        </a:solidFill>
      </dgm:spPr>
      <dgm:t>
        <a:bodyPr/>
        <a:lstStyle/>
        <a:p>
          <a:pPr marL="0" indent="0" algn="just"/>
          <a:r>
            <a:rPr lang="id-ID" sz="2800" dirty="0" smtClean="0">
              <a:solidFill>
                <a:schemeClr val="tx1"/>
              </a:solidFill>
            </a:rPr>
            <a:t>TERDAPAT </a:t>
          </a:r>
          <a:r>
            <a:rPr lang="id-ID" sz="3600" b="1" dirty="0" smtClean="0">
              <a:solidFill>
                <a:schemeClr val="tx1"/>
              </a:solidFill>
            </a:rPr>
            <a:t>12 </a:t>
          </a:r>
          <a:r>
            <a:rPr lang="id-ID" sz="2800" dirty="0" smtClean="0">
              <a:solidFill>
                <a:schemeClr val="tx1"/>
              </a:solidFill>
            </a:rPr>
            <a:t>PEJABAT PPBJ  </a:t>
          </a:r>
          <a:endParaRPr lang="id-ID" sz="2800" dirty="0" smtClean="0">
            <a:solidFill>
              <a:schemeClr val="tx1"/>
            </a:solidFill>
          </a:endParaRPr>
        </a:p>
        <a:p>
          <a:pPr marL="0" indent="0" algn="just"/>
          <a:r>
            <a:rPr lang="id-ID" sz="2800" dirty="0" smtClean="0">
              <a:solidFill>
                <a:schemeClr val="tx1"/>
              </a:solidFill>
            </a:rPr>
            <a:t>YANG </a:t>
          </a:r>
          <a:r>
            <a:rPr lang="id-ID" sz="2800" dirty="0" smtClean="0">
              <a:solidFill>
                <a:schemeClr val="tx1"/>
              </a:solidFill>
            </a:rPr>
            <a:t>TERSEBAR PADA    </a:t>
          </a:r>
          <a:r>
            <a:rPr lang="id-ID" sz="3600" b="1" dirty="0" smtClean="0">
              <a:solidFill>
                <a:schemeClr val="tx1"/>
              </a:solidFill>
            </a:rPr>
            <a:t>6</a:t>
          </a:r>
          <a:r>
            <a:rPr lang="id-ID" sz="2400" dirty="0" smtClean="0">
              <a:solidFill>
                <a:schemeClr val="tx1"/>
              </a:solidFill>
            </a:rPr>
            <a:t>  </a:t>
          </a:r>
          <a:r>
            <a:rPr lang="id-ID" sz="2800" dirty="0" smtClean="0">
              <a:solidFill>
                <a:schemeClr val="tx1"/>
              </a:solidFill>
            </a:rPr>
            <a:t>SATKER</a:t>
          </a:r>
          <a:r>
            <a:rPr lang="id-ID" sz="2400" dirty="0" smtClean="0">
              <a:solidFill>
                <a:schemeClr val="tx1"/>
              </a:solidFill>
            </a:rPr>
            <a:t> </a:t>
          </a:r>
          <a:endParaRPr lang="en-US" sz="2400" dirty="0">
            <a:solidFill>
              <a:schemeClr val="tx1"/>
            </a:solidFill>
          </a:endParaRPr>
        </a:p>
      </dgm:t>
    </dgm:pt>
    <dgm:pt modelId="{A17AE71E-D4D8-4470-9D9F-AFABF0294196}" type="parTrans" cxnId="{AFEF5175-5DFD-464F-B840-2018BF3F3A04}">
      <dgm:prSet/>
      <dgm:spPr/>
      <dgm:t>
        <a:bodyPr/>
        <a:lstStyle/>
        <a:p>
          <a:endParaRPr lang="en-US" sz="2800"/>
        </a:p>
      </dgm:t>
    </dgm:pt>
    <dgm:pt modelId="{7491CB00-66B4-4FAA-BFC4-E1BF340B998B}" type="sibTrans" cxnId="{AFEF5175-5DFD-464F-B840-2018BF3F3A04}">
      <dgm:prSet/>
      <dgm:spPr/>
      <dgm:t>
        <a:bodyPr/>
        <a:lstStyle/>
        <a:p>
          <a:endParaRPr lang="en-US" sz="2800"/>
        </a:p>
      </dgm:t>
    </dgm:pt>
    <dgm:pt modelId="{828009BC-0520-41DF-8A10-2B0BF2D97688}" type="pres">
      <dgm:prSet presAssocID="{E40FE860-A3F0-4E0F-9473-3913DCC3109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BED97B7-E5C6-4861-81D8-0C24C31936EE}" type="pres">
      <dgm:prSet presAssocID="{E40FE860-A3F0-4E0F-9473-3913DCC31098}" presName="dummyMaxCanvas" presStyleCnt="0">
        <dgm:presLayoutVars/>
      </dgm:prSet>
      <dgm:spPr/>
    </dgm:pt>
    <dgm:pt modelId="{81ADBB9C-EA70-47DD-9193-636DA1978AC5}" type="pres">
      <dgm:prSet presAssocID="{E40FE860-A3F0-4E0F-9473-3913DCC31098}" presName="ThreeNodes_1" presStyleLbl="node1" presStyleIdx="0" presStyleCnt="3" custLinFactNeighborX="16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4DDCF0-BC52-416E-A6B2-19BB40C49BA7}" type="pres">
      <dgm:prSet presAssocID="{E40FE860-A3F0-4E0F-9473-3913DCC31098}" presName="ThreeNodes_2" presStyleLbl="node1" presStyleIdx="1" presStyleCnt="3" custScaleY="88339" custLinFactNeighborX="-1926" custLinFactNeighborY="-106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538C8B-DDC2-44DD-9D46-4902E5CA6150}" type="pres">
      <dgm:prSet presAssocID="{E40FE860-A3F0-4E0F-9473-3913DCC31098}" presName="ThreeNodes_3" presStyleLbl="node1" presStyleIdx="2" presStyleCnt="3" custScaleX="106620" custScaleY="84137" custLinFactNeighborX="-142" custLinFactNeighborY="-344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A201EC-4298-46A3-98AF-D4DB6ACD02E0}" type="pres">
      <dgm:prSet presAssocID="{E40FE860-A3F0-4E0F-9473-3913DCC31098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F92E77-2706-4E4D-B29E-250D20D6599F}" type="pres">
      <dgm:prSet presAssocID="{E40FE860-A3F0-4E0F-9473-3913DCC31098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9360EF-E7EC-4AAF-B1F8-F7A8C01B43B2}" type="pres">
      <dgm:prSet presAssocID="{E40FE860-A3F0-4E0F-9473-3913DCC31098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14AAEB-A8E9-4CD2-8A66-C8AF54301A54}" type="pres">
      <dgm:prSet presAssocID="{E40FE860-A3F0-4E0F-9473-3913DCC31098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C21B23-258D-40B6-BA8D-6ED4C72DFD0B}" type="pres">
      <dgm:prSet presAssocID="{E40FE860-A3F0-4E0F-9473-3913DCC31098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D54782-8A0C-4473-A0AE-C1DA435CC631}" type="presOf" srcId="{D13EBE7B-6862-4333-99A5-D77522C73314}" destId="{24538C8B-DDC2-44DD-9D46-4902E5CA6150}" srcOrd="0" destOrd="0" presId="urn:microsoft.com/office/officeart/2005/8/layout/vProcess5"/>
    <dgm:cxn modelId="{200CF142-51E0-48AF-B232-A9D0A550D17B}" type="presOf" srcId="{D13EBE7B-6862-4333-99A5-D77522C73314}" destId="{FEC21B23-258D-40B6-BA8D-6ED4C72DFD0B}" srcOrd="1" destOrd="0" presId="urn:microsoft.com/office/officeart/2005/8/layout/vProcess5"/>
    <dgm:cxn modelId="{3774C26C-D448-480B-BE31-97E8C7C8B504}" type="presOf" srcId="{AB219177-0756-4401-B8ED-B47A5E078DED}" destId="{46F92E77-2706-4E4D-B29E-250D20D6599F}" srcOrd="0" destOrd="0" presId="urn:microsoft.com/office/officeart/2005/8/layout/vProcess5"/>
    <dgm:cxn modelId="{D451443F-BE73-4D97-9754-98739FFFF578}" type="presOf" srcId="{ECA369DB-D8B9-408B-8D70-0EC79ACD7585}" destId="{81ADBB9C-EA70-47DD-9193-636DA1978AC5}" srcOrd="0" destOrd="0" presId="urn:microsoft.com/office/officeart/2005/8/layout/vProcess5"/>
    <dgm:cxn modelId="{E038780F-7C9E-4F95-A664-4ECC920F9E03}" srcId="{E40FE860-A3F0-4E0F-9473-3913DCC31098}" destId="{ECA369DB-D8B9-408B-8D70-0EC79ACD7585}" srcOrd="0" destOrd="0" parTransId="{C94FCEF7-3AF9-4C39-95F2-31AF49FD0452}" sibTransId="{1713CC14-F1F2-438B-ADD9-797DC42C5657}"/>
    <dgm:cxn modelId="{236D8377-7D09-40F2-BA6B-1AA6578CFF0F}" type="presOf" srcId="{E40FE860-A3F0-4E0F-9473-3913DCC31098}" destId="{828009BC-0520-41DF-8A10-2B0BF2D97688}" srcOrd="0" destOrd="0" presId="urn:microsoft.com/office/officeart/2005/8/layout/vProcess5"/>
    <dgm:cxn modelId="{4887C08B-16E6-437E-90D5-7C857E89B4B4}" type="presOf" srcId="{1713CC14-F1F2-438B-ADD9-797DC42C5657}" destId="{02A201EC-4298-46A3-98AF-D4DB6ACD02E0}" srcOrd="0" destOrd="0" presId="urn:microsoft.com/office/officeart/2005/8/layout/vProcess5"/>
    <dgm:cxn modelId="{7CAFB9D3-6EFC-4A1D-A83A-A7628285415E}" srcId="{E40FE860-A3F0-4E0F-9473-3913DCC31098}" destId="{0BAAD35B-DD14-40D8-A365-697777142202}" srcOrd="1" destOrd="0" parTransId="{B08DD458-FA72-4FB7-8BF7-43B49342C169}" sibTransId="{AB219177-0756-4401-B8ED-B47A5E078DED}"/>
    <dgm:cxn modelId="{AFEF5175-5DFD-464F-B840-2018BF3F3A04}" srcId="{E40FE860-A3F0-4E0F-9473-3913DCC31098}" destId="{D13EBE7B-6862-4333-99A5-D77522C73314}" srcOrd="2" destOrd="0" parTransId="{A17AE71E-D4D8-4470-9D9F-AFABF0294196}" sibTransId="{7491CB00-66B4-4FAA-BFC4-E1BF340B998B}"/>
    <dgm:cxn modelId="{085CDEB7-62C1-4834-9624-896760153C88}" type="presOf" srcId="{0BAAD35B-DD14-40D8-A365-697777142202}" destId="{634DDCF0-BC52-416E-A6B2-19BB40C49BA7}" srcOrd="0" destOrd="0" presId="urn:microsoft.com/office/officeart/2005/8/layout/vProcess5"/>
    <dgm:cxn modelId="{CA00B9F5-5ED4-4B04-A559-30EC7669C124}" type="presOf" srcId="{ECA369DB-D8B9-408B-8D70-0EC79ACD7585}" destId="{149360EF-E7EC-4AAF-B1F8-F7A8C01B43B2}" srcOrd="1" destOrd="0" presId="urn:microsoft.com/office/officeart/2005/8/layout/vProcess5"/>
    <dgm:cxn modelId="{6FE2282A-3B54-4EC4-A94D-C3D02AB16772}" type="presOf" srcId="{0BAAD35B-DD14-40D8-A365-697777142202}" destId="{9814AAEB-A8E9-4CD2-8A66-C8AF54301A54}" srcOrd="1" destOrd="0" presId="urn:microsoft.com/office/officeart/2005/8/layout/vProcess5"/>
    <dgm:cxn modelId="{01531F28-EC38-4FAF-A713-B3F2C24D19D4}" type="presParOf" srcId="{828009BC-0520-41DF-8A10-2B0BF2D97688}" destId="{DBED97B7-E5C6-4861-81D8-0C24C31936EE}" srcOrd="0" destOrd="0" presId="urn:microsoft.com/office/officeart/2005/8/layout/vProcess5"/>
    <dgm:cxn modelId="{78C3BA8F-690C-43AA-8F76-8D80CE7133E6}" type="presParOf" srcId="{828009BC-0520-41DF-8A10-2B0BF2D97688}" destId="{81ADBB9C-EA70-47DD-9193-636DA1978AC5}" srcOrd="1" destOrd="0" presId="urn:microsoft.com/office/officeart/2005/8/layout/vProcess5"/>
    <dgm:cxn modelId="{4F48B76C-ECEA-4765-99E4-8ECB12C140EC}" type="presParOf" srcId="{828009BC-0520-41DF-8A10-2B0BF2D97688}" destId="{634DDCF0-BC52-416E-A6B2-19BB40C49BA7}" srcOrd="2" destOrd="0" presId="urn:microsoft.com/office/officeart/2005/8/layout/vProcess5"/>
    <dgm:cxn modelId="{33CE5B0A-52F7-482C-B443-18AF2B215DBA}" type="presParOf" srcId="{828009BC-0520-41DF-8A10-2B0BF2D97688}" destId="{24538C8B-DDC2-44DD-9D46-4902E5CA6150}" srcOrd="3" destOrd="0" presId="urn:microsoft.com/office/officeart/2005/8/layout/vProcess5"/>
    <dgm:cxn modelId="{59B4F34E-3992-4537-B934-2774F8AE6725}" type="presParOf" srcId="{828009BC-0520-41DF-8A10-2B0BF2D97688}" destId="{02A201EC-4298-46A3-98AF-D4DB6ACD02E0}" srcOrd="4" destOrd="0" presId="urn:microsoft.com/office/officeart/2005/8/layout/vProcess5"/>
    <dgm:cxn modelId="{66544269-7368-4E5F-802A-FAC1385D5B59}" type="presParOf" srcId="{828009BC-0520-41DF-8A10-2B0BF2D97688}" destId="{46F92E77-2706-4E4D-B29E-250D20D6599F}" srcOrd="5" destOrd="0" presId="urn:microsoft.com/office/officeart/2005/8/layout/vProcess5"/>
    <dgm:cxn modelId="{C42730AC-E44D-46E8-A4A7-0B2F6009560F}" type="presParOf" srcId="{828009BC-0520-41DF-8A10-2B0BF2D97688}" destId="{149360EF-E7EC-4AAF-B1F8-F7A8C01B43B2}" srcOrd="6" destOrd="0" presId="urn:microsoft.com/office/officeart/2005/8/layout/vProcess5"/>
    <dgm:cxn modelId="{AAD65655-A21E-4C95-815B-DBAC6CC1C1BF}" type="presParOf" srcId="{828009BC-0520-41DF-8A10-2B0BF2D97688}" destId="{9814AAEB-A8E9-4CD2-8A66-C8AF54301A54}" srcOrd="7" destOrd="0" presId="urn:microsoft.com/office/officeart/2005/8/layout/vProcess5"/>
    <dgm:cxn modelId="{D54B16FF-A229-4235-B281-8444788ADF4C}" type="presParOf" srcId="{828009BC-0520-41DF-8A10-2B0BF2D97688}" destId="{FEC21B23-258D-40B6-BA8D-6ED4C72DFD0B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0E092F-9E1B-46D0-B07E-B930CE226AB2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27B60AB8-9484-41D1-B2E7-095D85B5B678}">
      <dgm:prSet phldrT="[Text]" custT="1"/>
      <dgm:spPr/>
      <dgm:t>
        <a:bodyPr/>
        <a:lstStyle/>
        <a:p>
          <a:r>
            <a:rPr lang="id-ID" sz="2800" dirty="0" smtClean="0">
              <a:latin typeface="Arial Narrow" pitchFamily="34" charset="0"/>
            </a:rPr>
            <a:t>Pengangkatan </a:t>
          </a:r>
          <a:r>
            <a:rPr lang="id-ID" sz="2800" dirty="0" smtClean="0">
              <a:latin typeface="Arial Narrow" pitchFamily="34" charset="0"/>
            </a:rPr>
            <a:t>Pertama (CPNS)</a:t>
          </a:r>
          <a:endParaRPr lang="id-ID" sz="2800" dirty="0">
            <a:latin typeface="Arial Narrow" pitchFamily="34" charset="0"/>
          </a:endParaRPr>
        </a:p>
      </dgm:t>
    </dgm:pt>
    <dgm:pt modelId="{D8D2C6FA-82FE-48B9-8ABC-891B5B53DE8B}" type="parTrans" cxnId="{E748C2D2-990C-41A6-9CFC-13BFB26FCA33}">
      <dgm:prSet/>
      <dgm:spPr/>
      <dgm:t>
        <a:bodyPr/>
        <a:lstStyle/>
        <a:p>
          <a:endParaRPr lang="id-ID"/>
        </a:p>
      </dgm:t>
    </dgm:pt>
    <dgm:pt modelId="{F32EFB69-A0AF-4F4C-BC36-A48E1D4885AA}" type="sibTrans" cxnId="{E748C2D2-990C-41A6-9CFC-13BFB26FCA33}">
      <dgm:prSet/>
      <dgm:spPr/>
      <dgm:t>
        <a:bodyPr/>
        <a:lstStyle/>
        <a:p>
          <a:endParaRPr lang="id-ID"/>
        </a:p>
      </dgm:t>
    </dgm:pt>
    <dgm:pt modelId="{8F0E375F-8732-4E75-9388-A70AE6E42420}">
      <dgm:prSet phldrT="[Text]" custT="1"/>
      <dgm:spPr/>
      <dgm:t>
        <a:bodyPr/>
        <a:lstStyle/>
        <a:p>
          <a:r>
            <a:rPr lang="id-ID" sz="2800" dirty="0" smtClean="0">
              <a:latin typeface="Arial Narrow" pitchFamily="34" charset="0"/>
            </a:rPr>
            <a:t>Perpindahan Jabatan/Alih Jabatan</a:t>
          </a:r>
          <a:endParaRPr lang="id-ID" sz="2800" dirty="0">
            <a:latin typeface="Arial Narrow" pitchFamily="34" charset="0"/>
          </a:endParaRPr>
        </a:p>
      </dgm:t>
    </dgm:pt>
    <dgm:pt modelId="{7E138EBB-F9C5-4D63-B7CF-1B3ED9A1AB91}" type="parTrans" cxnId="{567C409D-5560-43A1-AA29-BD362076ACB3}">
      <dgm:prSet/>
      <dgm:spPr/>
      <dgm:t>
        <a:bodyPr/>
        <a:lstStyle/>
        <a:p>
          <a:endParaRPr lang="id-ID"/>
        </a:p>
      </dgm:t>
    </dgm:pt>
    <dgm:pt modelId="{63547922-8214-4223-98B1-C2C8887574BC}" type="sibTrans" cxnId="{567C409D-5560-43A1-AA29-BD362076ACB3}">
      <dgm:prSet/>
      <dgm:spPr/>
      <dgm:t>
        <a:bodyPr/>
        <a:lstStyle/>
        <a:p>
          <a:endParaRPr lang="id-ID"/>
        </a:p>
      </dgm:t>
    </dgm:pt>
    <dgm:pt modelId="{E3181B2D-ED77-4BD1-8EC7-9119E5C7C429}">
      <dgm:prSet phldrT="[Text]" custT="1"/>
      <dgm:spPr/>
      <dgm:t>
        <a:bodyPr/>
        <a:lstStyle/>
        <a:p>
          <a:r>
            <a:rPr lang="id-ID" sz="2800" dirty="0" smtClean="0">
              <a:latin typeface="Arial Narrow" pitchFamily="34" charset="0"/>
            </a:rPr>
            <a:t>Inpassing / Penyesuaian </a:t>
          </a:r>
          <a:endParaRPr lang="id-ID" sz="2800" dirty="0">
            <a:latin typeface="Arial Narrow" pitchFamily="34" charset="0"/>
          </a:endParaRPr>
        </a:p>
      </dgm:t>
    </dgm:pt>
    <dgm:pt modelId="{8EFD2B71-0E4A-49C8-887D-01D5BB9978B7}" type="parTrans" cxnId="{AE2DDE46-6BF7-4E84-BA5C-342996D65D64}">
      <dgm:prSet/>
      <dgm:spPr/>
      <dgm:t>
        <a:bodyPr/>
        <a:lstStyle/>
        <a:p>
          <a:endParaRPr lang="id-ID"/>
        </a:p>
      </dgm:t>
    </dgm:pt>
    <dgm:pt modelId="{55F96C3A-650F-4355-B3EC-31FEC6DED458}" type="sibTrans" cxnId="{AE2DDE46-6BF7-4E84-BA5C-342996D65D64}">
      <dgm:prSet/>
      <dgm:spPr/>
      <dgm:t>
        <a:bodyPr/>
        <a:lstStyle/>
        <a:p>
          <a:endParaRPr lang="id-ID"/>
        </a:p>
      </dgm:t>
    </dgm:pt>
    <dgm:pt modelId="{11AD1730-63DA-4DAF-9A4D-7FED51503D8A}" type="pres">
      <dgm:prSet presAssocID="{670E092F-9E1B-46D0-B07E-B930CE226AB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9B3201A-0DF1-4A10-B3E6-225A520E3DE1}" type="pres">
      <dgm:prSet presAssocID="{E3181B2D-ED77-4BD1-8EC7-9119E5C7C429}" presName="parentLin" presStyleCnt="0"/>
      <dgm:spPr/>
    </dgm:pt>
    <dgm:pt modelId="{8474497D-E1E8-460E-A2EE-B1D5F3C80793}" type="pres">
      <dgm:prSet presAssocID="{E3181B2D-ED77-4BD1-8EC7-9119E5C7C429}" presName="parentLeftMargin" presStyleLbl="node1" presStyleIdx="0" presStyleCnt="3"/>
      <dgm:spPr/>
      <dgm:t>
        <a:bodyPr/>
        <a:lstStyle/>
        <a:p>
          <a:endParaRPr lang="id-ID"/>
        </a:p>
      </dgm:t>
    </dgm:pt>
    <dgm:pt modelId="{AE73C46A-A0D7-4FFA-99F2-B9B74A21DDCC}" type="pres">
      <dgm:prSet presAssocID="{E3181B2D-ED77-4BD1-8EC7-9119E5C7C429}" presName="parentText" presStyleLbl="node1" presStyleIdx="0" presStyleCnt="3" custLinFactNeighborY="4708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D593DD0-5510-46F8-A332-91EDC4E02C50}" type="pres">
      <dgm:prSet presAssocID="{E3181B2D-ED77-4BD1-8EC7-9119E5C7C429}" presName="negativeSpace" presStyleCnt="0"/>
      <dgm:spPr/>
    </dgm:pt>
    <dgm:pt modelId="{504F7D55-F410-4513-BCCC-FA73C4747C5D}" type="pres">
      <dgm:prSet presAssocID="{E3181B2D-ED77-4BD1-8EC7-9119E5C7C429}" presName="childText" presStyleLbl="conFgAcc1" presStyleIdx="0" presStyleCnt="3">
        <dgm:presLayoutVars>
          <dgm:bulletEnabled val="1"/>
        </dgm:presLayoutVars>
      </dgm:prSet>
      <dgm:spPr/>
    </dgm:pt>
    <dgm:pt modelId="{C5ACCCD6-A659-4773-A837-20251C7D03A6}" type="pres">
      <dgm:prSet presAssocID="{55F96C3A-650F-4355-B3EC-31FEC6DED458}" presName="spaceBetweenRectangles" presStyleCnt="0"/>
      <dgm:spPr/>
    </dgm:pt>
    <dgm:pt modelId="{D9A958C6-15B3-4067-BE64-23998A5324CC}" type="pres">
      <dgm:prSet presAssocID="{27B60AB8-9484-41D1-B2E7-095D85B5B678}" presName="parentLin" presStyleCnt="0"/>
      <dgm:spPr/>
    </dgm:pt>
    <dgm:pt modelId="{E58003BC-C43C-453F-92CB-D6233A32548A}" type="pres">
      <dgm:prSet presAssocID="{27B60AB8-9484-41D1-B2E7-095D85B5B678}" presName="parentLeftMargin" presStyleLbl="node1" presStyleIdx="0" presStyleCnt="3"/>
      <dgm:spPr/>
      <dgm:t>
        <a:bodyPr/>
        <a:lstStyle/>
        <a:p>
          <a:endParaRPr lang="id-ID"/>
        </a:p>
      </dgm:t>
    </dgm:pt>
    <dgm:pt modelId="{7BBA9927-21C2-4B5A-BA92-5846C1A7764E}" type="pres">
      <dgm:prSet presAssocID="{27B60AB8-9484-41D1-B2E7-095D85B5B67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55B1D31-EF52-48FE-84AE-0E92439D0932}" type="pres">
      <dgm:prSet presAssocID="{27B60AB8-9484-41D1-B2E7-095D85B5B678}" presName="negativeSpace" presStyleCnt="0"/>
      <dgm:spPr/>
    </dgm:pt>
    <dgm:pt modelId="{71A44B92-3629-423F-A2B9-F841576360FF}" type="pres">
      <dgm:prSet presAssocID="{27B60AB8-9484-41D1-B2E7-095D85B5B678}" presName="childText" presStyleLbl="conFgAcc1" presStyleIdx="1" presStyleCnt="3">
        <dgm:presLayoutVars>
          <dgm:bulletEnabled val="1"/>
        </dgm:presLayoutVars>
      </dgm:prSet>
      <dgm:spPr/>
    </dgm:pt>
    <dgm:pt modelId="{188FB7D5-1D3D-44F5-8B63-B2204557E3D5}" type="pres">
      <dgm:prSet presAssocID="{F32EFB69-A0AF-4F4C-BC36-A48E1D4885AA}" presName="spaceBetweenRectangles" presStyleCnt="0"/>
      <dgm:spPr/>
    </dgm:pt>
    <dgm:pt modelId="{8E095C8F-0F5A-48B9-9EC6-A11F207E02EC}" type="pres">
      <dgm:prSet presAssocID="{8F0E375F-8732-4E75-9388-A70AE6E42420}" presName="parentLin" presStyleCnt="0"/>
      <dgm:spPr/>
    </dgm:pt>
    <dgm:pt modelId="{0ADD99EF-0BE9-439A-AC22-3DDD47477BB3}" type="pres">
      <dgm:prSet presAssocID="{8F0E375F-8732-4E75-9388-A70AE6E42420}" presName="parentLeftMargin" presStyleLbl="node1" presStyleIdx="1" presStyleCnt="3"/>
      <dgm:spPr/>
      <dgm:t>
        <a:bodyPr/>
        <a:lstStyle/>
        <a:p>
          <a:endParaRPr lang="id-ID"/>
        </a:p>
      </dgm:t>
    </dgm:pt>
    <dgm:pt modelId="{B83CF7F2-FC68-4837-9592-295C96D15C9A}" type="pres">
      <dgm:prSet presAssocID="{8F0E375F-8732-4E75-9388-A70AE6E4242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A2E24C9-7120-4809-BB75-D83D78FC7712}" type="pres">
      <dgm:prSet presAssocID="{8F0E375F-8732-4E75-9388-A70AE6E42420}" presName="negativeSpace" presStyleCnt="0"/>
      <dgm:spPr/>
    </dgm:pt>
    <dgm:pt modelId="{D3E4AD68-2D88-4BEE-915E-8177B8D6658C}" type="pres">
      <dgm:prSet presAssocID="{8F0E375F-8732-4E75-9388-A70AE6E4242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ADF0688-71A4-4F15-AC13-A3F9E4A10CDB}" type="presOf" srcId="{8F0E375F-8732-4E75-9388-A70AE6E42420}" destId="{B83CF7F2-FC68-4837-9592-295C96D15C9A}" srcOrd="1" destOrd="0" presId="urn:microsoft.com/office/officeart/2005/8/layout/list1"/>
    <dgm:cxn modelId="{AE2DDE46-6BF7-4E84-BA5C-342996D65D64}" srcId="{670E092F-9E1B-46D0-B07E-B930CE226AB2}" destId="{E3181B2D-ED77-4BD1-8EC7-9119E5C7C429}" srcOrd="0" destOrd="0" parTransId="{8EFD2B71-0E4A-49C8-887D-01D5BB9978B7}" sibTransId="{55F96C3A-650F-4355-B3EC-31FEC6DED458}"/>
    <dgm:cxn modelId="{D50350B7-4726-45FE-B449-5B15220A17E3}" type="presOf" srcId="{8F0E375F-8732-4E75-9388-A70AE6E42420}" destId="{0ADD99EF-0BE9-439A-AC22-3DDD47477BB3}" srcOrd="0" destOrd="0" presId="urn:microsoft.com/office/officeart/2005/8/layout/list1"/>
    <dgm:cxn modelId="{567C409D-5560-43A1-AA29-BD362076ACB3}" srcId="{670E092F-9E1B-46D0-B07E-B930CE226AB2}" destId="{8F0E375F-8732-4E75-9388-A70AE6E42420}" srcOrd="2" destOrd="0" parTransId="{7E138EBB-F9C5-4D63-B7CF-1B3ED9A1AB91}" sibTransId="{63547922-8214-4223-98B1-C2C8887574BC}"/>
    <dgm:cxn modelId="{EBFD3252-10D0-449C-A047-5D8837D39EB6}" type="presOf" srcId="{670E092F-9E1B-46D0-B07E-B930CE226AB2}" destId="{11AD1730-63DA-4DAF-9A4D-7FED51503D8A}" srcOrd="0" destOrd="0" presId="urn:microsoft.com/office/officeart/2005/8/layout/list1"/>
    <dgm:cxn modelId="{580B5EB5-13A4-4E68-A6CC-9F6A7F2C7107}" type="presOf" srcId="{E3181B2D-ED77-4BD1-8EC7-9119E5C7C429}" destId="{8474497D-E1E8-460E-A2EE-B1D5F3C80793}" srcOrd="0" destOrd="0" presId="urn:microsoft.com/office/officeart/2005/8/layout/list1"/>
    <dgm:cxn modelId="{0F1A16D2-095F-4566-AD44-A73433B8C2DC}" type="presOf" srcId="{27B60AB8-9484-41D1-B2E7-095D85B5B678}" destId="{E58003BC-C43C-453F-92CB-D6233A32548A}" srcOrd="0" destOrd="0" presId="urn:microsoft.com/office/officeart/2005/8/layout/list1"/>
    <dgm:cxn modelId="{E748C2D2-990C-41A6-9CFC-13BFB26FCA33}" srcId="{670E092F-9E1B-46D0-B07E-B930CE226AB2}" destId="{27B60AB8-9484-41D1-B2E7-095D85B5B678}" srcOrd="1" destOrd="0" parTransId="{D8D2C6FA-82FE-48B9-8ABC-891B5B53DE8B}" sibTransId="{F32EFB69-A0AF-4F4C-BC36-A48E1D4885AA}"/>
    <dgm:cxn modelId="{34FE6BF5-03F3-4988-A62A-D590AC4B687C}" type="presOf" srcId="{E3181B2D-ED77-4BD1-8EC7-9119E5C7C429}" destId="{AE73C46A-A0D7-4FFA-99F2-B9B74A21DDCC}" srcOrd="1" destOrd="0" presId="urn:microsoft.com/office/officeart/2005/8/layout/list1"/>
    <dgm:cxn modelId="{7C678F85-40E5-4A86-B1A8-B6CC6A3E000D}" type="presOf" srcId="{27B60AB8-9484-41D1-B2E7-095D85B5B678}" destId="{7BBA9927-21C2-4B5A-BA92-5846C1A7764E}" srcOrd="1" destOrd="0" presId="urn:microsoft.com/office/officeart/2005/8/layout/list1"/>
    <dgm:cxn modelId="{81F6F275-D1F1-43E9-B903-D7175086219D}" type="presParOf" srcId="{11AD1730-63DA-4DAF-9A4D-7FED51503D8A}" destId="{59B3201A-0DF1-4A10-B3E6-225A520E3DE1}" srcOrd="0" destOrd="0" presId="urn:microsoft.com/office/officeart/2005/8/layout/list1"/>
    <dgm:cxn modelId="{F355788A-8109-40B5-A863-FBDA512F9B89}" type="presParOf" srcId="{59B3201A-0DF1-4A10-B3E6-225A520E3DE1}" destId="{8474497D-E1E8-460E-A2EE-B1D5F3C80793}" srcOrd="0" destOrd="0" presId="urn:microsoft.com/office/officeart/2005/8/layout/list1"/>
    <dgm:cxn modelId="{0D74F01B-CF2D-403E-81BB-24BAB0AE939B}" type="presParOf" srcId="{59B3201A-0DF1-4A10-B3E6-225A520E3DE1}" destId="{AE73C46A-A0D7-4FFA-99F2-B9B74A21DDCC}" srcOrd="1" destOrd="0" presId="urn:microsoft.com/office/officeart/2005/8/layout/list1"/>
    <dgm:cxn modelId="{D9F343F2-2751-4FE7-BCA2-C77E7E747617}" type="presParOf" srcId="{11AD1730-63DA-4DAF-9A4D-7FED51503D8A}" destId="{4D593DD0-5510-46F8-A332-91EDC4E02C50}" srcOrd="1" destOrd="0" presId="urn:microsoft.com/office/officeart/2005/8/layout/list1"/>
    <dgm:cxn modelId="{3D9148FF-676A-4A6F-93BD-5B58A2E160C5}" type="presParOf" srcId="{11AD1730-63DA-4DAF-9A4D-7FED51503D8A}" destId="{504F7D55-F410-4513-BCCC-FA73C4747C5D}" srcOrd="2" destOrd="0" presId="urn:microsoft.com/office/officeart/2005/8/layout/list1"/>
    <dgm:cxn modelId="{8F78C420-BF25-4209-A186-44DB929006E5}" type="presParOf" srcId="{11AD1730-63DA-4DAF-9A4D-7FED51503D8A}" destId="{C5ACCCD6-A659-4773-A837-20251C7D03A6}" srcOrd="3" destOrd="0" presId="urn:microsoft.com/office/officeart/2005/8/layout/list1"/>
    <dgm:cxn modelId="{C3A470B8-B243-4F37-B26D-405AEAB0EAA7}" type="presParOf" srcId="{11AD1730-63DA-4DAF-9A4D-7FED51503D8A}" destId="{D9A958C6-15B3-4067-BE64-23998A5324CC}" srcOrd="4" destOrd="0" presId="urn:microsoft.com/office/officeart/2005/8/layout/list1"/>
    <dgm:cxn modelId="{C9CA60EF-2396-4311-877E-22D37E5BFCA5}" type="presParOf" srcId="{D9A958C6-15B3-4067-BE64-23998A5324CC}" destId="{E58003BC-C43C-453F-92CB-D6233A32548A}" srcOrd="0" destOrd="0" presId="urn:microsoft.com/office/officeart/2005/8/layout/list1"/>
    <dgm:cxn modelId="{65A1C828-5672-4B2B-B8EB-CCF03CFDA43C}" type="presParOf" srcId="{D9A958C6-15B3-4067-BE64-23998A5324CC}" destId="{7BBA9927-21C2-4B5A-BA92-5846C1A7764E}" srcOrd="1" destOrd="0" presId="urn:microsoft.com/office/officeart/2005/8/layout/list1"/>
    <dgm:cxn modelId="{DE0258F1-2B9F-48E1-A71D-7BA006EF3DD3}" type="presParOf" srcId="{11AD1730-63DA-4DAF-9A4D-7FED51503D8A}" destId="{D55B1D31-EF52-48FE-84AE-0E92439D0932}" srcOrd="5" destOrd="0" presId="urn:microsoft.com/office/officeart/2005/8/layout/list1"/>
    <dgm:cxn modelId="{A8E5C45C-ACC2-4333-BCF8-7FE24D82F4D8}" type="presParOf" srcId="{11AD1730-63DA-4DAF-9A4D-7FED51503D8A}" destId="{71A44B92-3629-423F-A2B9-F841576360FF}" srcOrd="6" destOrd="0" presId="urn:microsoft.com/office/officeart/2005/8/layout/list1"/>
    <dgm:cxn modelId="{F2C37045-AF91-4144-A93D-92CBFAA1F0A5}" type="presParOf" srcId="{11AD1730-63DA-4DAF-9A4D-7FED51503D8A}" destId="{188FB7D5-1D3D-44F5-8B63-B2204557E3D5}" srcOrd="7" destOrd="0" presId="urn:microsoft.com/office/officeart/2005/8/layout/list1"/>
    <dgm:cxn modelId="{55D05E27-7E1B-4F3A-97F7-356C6E7D1201}" type="presParOf" srcId="{11AD1730-63DA-4DAF-9A4D-7FED51503D8A}" destId="{8E095C8F-0F5A-48B9-9EC6-A11F207E02EC}" srcOrd="8" destOrd="0" presId="urn:microsoft.com/office/officeart/2005/8/layout/list1"/>
    <dgm:cxn modelId="{F56F4538-C90F-4DD1-B789-F1E4D3B98929}" type="presParOf" srcId="{8E095C8F-0F5A-48B9-9EC6-A11F207E02EC}" destId="{0ADD99EF-0BE9-439A-AC22-3DDD47477BB3}" srcOrd="0" destOrd="0" presId="urn:microsoft.com/office/officeart/2005/8/layout/list1"/>
    <dgm:cxn modelId="{BD0EFCB7-88CD-424D-9C4D-9B7810EE4965}" type="presParOf" srcId="{8E095C8F-0F5A-48B9-9EC6-A11F207E02EC}" destId="{B83CF7F2-FC68-4837-9592-295C96D15C9A}" srcOrd="1" destOrd="0" presId="urn:microsoft.com/office/officeart/2005/8/layout/list1"/>
    <dgm:cxn modelId="{D4D60EB6-955E-4212-9364-31F514414476}" type="presParOf" srcId="{11AD1730-63DA-4DAF-9A4D-7FED51503D8A}" destId="{1A2E24C9-7120-4809-BB75-D83D78FC7712}" srcOrd="9" destOrd="0" presId="urn:microsoft.com/office/officeart/2005/8/layout/list1"/>
    <dgm:cxn modelId="{ED82C345-91DA-4890-A448-B573A20422E5}" type="presParOf" srcId="{11AD1730-63DA-4DAF-9A4D-7FED51503D8A}" destId="{D3E4AD68-2D88-4BEE-915E-8177B8D6658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E45EB1-AD46-40FA-B864-1BE8283B6AEB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3B4BE687-5597-4706-B3FF-5267D1E8A3CD}">
      <dgm:prSet phldrT="[Text]" custT="1"/>
      <dgm:spPr/>
      <dgm:t>
        <a:bodyPr/>
        <a:lstStyle/>
        <a:p>
          <a:pPr algn="l"/>
          <a:r>
            <a:rPr lang="en-US" sz="2400" b="1" dirty="0">
              <a:solidFill>
                <a:srgbClr val="FF0000"/>
              </a:solidFill>
            </a:rPr>
            <a:t>September 2017</a:t>
          </a:r>
        </a:p>
        <a:p>
          <a:pPr algn="l"/>
          <a:r>
            <a:rPr lang="en-US" sz="2200" dirty="0" err="1"/>
            <a:t>Usulan</a:t>
          </a:r>
          <a:r>
            <a:rPr lang="en-US" sz="2200" dirty="0"/>
            <a:t> Uji </a:t>
          </a:r>
          <a:r>
            <a:rPr lang="en-US" sz="2200" dirty="0" err="1"/>
            <a:t>Kompetensi</a:t>
          </a:r>
          <a:r>
            <a:rPr lang="en-US" sz="2200" dirty="0"/>
            <a:t> </a:t>
          </a:r>
          <a:r>
            <a:rPr lang="en-US" sz="2200" dirty="0" err="1"/>
            <a:t>Jabatan</a:t>
          </a:r>
          <a:r>
            <a:rPr lang="en-US" sz="2200" dirty="0"/>
            <a:t> </a:t>
          </a:r>
          <a:r>
            <a:rPr lang="en-US" sz="2200" dirty="0" err="1"/>
            <a:t>Fungsional</a:t>
          </a:r>
          <a:r>
            <a:rPr lang="en-US" sz="2200" dirty="0"/>
            <a:t> PPBJ di </a:t>
          </a:r>
          <a:r>
            <a:rPr lang="en-US" sz="2200" dirty="0" err="1"/>
            <a:t>Lingkungan</a:t>
          </a:r>
          <a:r>
            <a:rPr lang="en-US" sz="2200" dirty="0"/>
            <a:t> </a:t>
          </a:r>
          <a:r>
            <a:rPr lang="en-US" sz="2200" dirty="0" err="1"/>
            <a:t>Kemendikbud</a:t>
          </a:r>
          <a:endParaRPr lang="en-US" sz="2200" dirty="0"/>
        </a:p>
      </dgm:t>
    </dgm:pt>
    <dgm:pt modelId="{C708B1D3-5849-4E1F-ACD6-6B9BBC9C6A1A}" type="parTrans" cxnId="{91A04069-FF9F-4C1D-A657-B8BF7A626B34}">
      <dgm:prSet/>
      <dgm:spPr/>
      <dgm:t>
        <a:bodyPr/>
        <a:lstStyle/>
        <a:p>
          <a:endParaRPr lang="id-ID"/>
        </a:p>
      </dgm:t>
    </dgm:pt>
    <dgm:pt modelId="{947A4C89-FDCD-4CF2-833A-42C97F970765}" type="sibTrans" cxnId="{91A04069-FF9F-4C1D-A657-B8BF7A626B34}">
      <dgm:prSet/>
      <dgm:spPr/>
      <dgm:t>
        <a:bodyPr/>
        <a:lstStyle/>
        <a:p>
          <a:endParaRPr lang="id-ID"/>
        </a:p>
      </dgm:t>
    </dgm:pt>
    <dgm:pt modelId="{942952E9-3FE3-496F-81ED-A9F2518BAF54}">
      <dgm:prSet phldrT="[Text]" custT="1"/>
      <dgm:spPr/>
      <dgm:t>
        <a:bodyPr/>
        <a:lstStyle/>
        <a:p>
          <a:r>
            <a:rPr lang="en-US" sz="2400" b="1" dirty="0" err="1">
              <a:solidFill>
                <a:srgbClr val="FF0000"/>
              </a:solidFill>
            </a:rPr>
            <a:t>Juli</a:t>
          </a:r>
          <a:r>
            <a:rPr lang="en-US" sz="2400" b="1" dirty="0">
              <a:solidFill>
                <a:srgbClr val="FF0000"/>
              </a:solidFill>
            </a:rPr>
            <a:t> 2018</a:t>
          </a:r>
        </a:p>
        <a:p>
          <a:r>
            <a:rPr lang="en-US" sz="2200" dirty="0"/>
            <a:t>Batas Waktu Uji </a:t>
          </a:r>
          <a:r>
            <a:rPr lang="en-US" sz="2200" dirty="0" err="1"/>
            <a:t>Kompetensi</a:t>
          </a:r>
          <a:r>
            <a:rPr lang="en-US" sz="2200" dirty="0"/>
            <a:t> </a:t>
          </a:r>
          <a:r>
            <a:rPr lang="en-US" sz="2200" dirty="0" err="1"/>
            <a:t>Jabatan</a:t>
          </a:r>
          <a:r>
            <a:rPr lang="en-US" sz="2200" dirty="0"/>
            <a:t> </a:t>
          </a:r>
          <a:r>
            <a:rPr lang="en-US" sz="2200" dirty="0" err="1"/>
            <a:t>Funsgional</a:t>
          </a:r>
          <a:r>
            <a:rPr lang="en-US" sz="2200" dirty="0"/>
            <a:t> PPBJ di </a:t>
          </a:r>
          <a:r>
            <a:rPr lang="en-US" sz="2200" dirty="0" err="1"/>
            <a:t>Lingkungan</a:t>
          </a:r>
          <a:r>
            <a:rPr lang="en-US" sz="2200" dirty="0"/>
            <a:t> </a:t>
          </a:r>
          <a:r>
            <a:rPr lang="en-US" sz="2200" dirty="0" err="1"/>
            <a:t>Kemendikbud</a:t>
          </a:r>
          <a:endParaRPr lang="en-US" sz="2200" dirty="0"/>
        </a:p>
        <a:p>
          <a:r>
            <a:rPr lang="en-US" sz="1500" dirty="0"/>
            <a:t>(</a:t>
          </a:r>
          <a:r>
            <a:rPr lang="en-US" sz="1500" dirty="0" err="1"/>
            <a:t>Berdasarkan</a:t>
          </a:r>
          <a:r>
            <a:rPr lang="en-US" sz="1500" dirty="0"/>
            <a:t> Surat </a:t>
          </a:r>
          <a:r>
            <a:rPr lang="en-US" sz="1500" dirty="0" err="1"/>
            <a:t>Kepala</a:t>
          </a:r>
          <a:r>
            <a:rPr lang="en-US" sz="1500" dirty="0"/>
            <a:t> Biro </a:t>
          </a:r>
          <a:r>
            <a:rPr lang="en-US" sz="1500" dirty="0" err="1"/>
            <a:t>Kepegawaian</a:t>
          </a:r>
          <a:r>
            <a:rPr lang="en-US" sz="1500" dirty="0"/>
            <a:t> </a:t>
          </a:r>
          <a:r>
            <a:rPr lang="en-US" sz="1500" dirty="0" err="1"/>
            <a:t>Nomor</a:t>
          </a:r>
          <a:r>
            <a:rPr lang="en-US" sz="1500" dirty="0"/>
            <a:t> 22949/A3.3/KP/2018</a:t>
          </a:r>
          <a:r>
            <a:rPr lang="en-US" sz="2200" dirty="0"/>
            <a:t>)</a:t>
          </a:r>
        </a:p>
      </dgm:t>
    </dgm:pt>
    <dgm:pt modelId="{0BB1FC0C-D692-4630-8CD4-165293CD5356}" type="parTrans" cxnId="{7538AD50-E340-413A-B4CA-D9C62D1B60AC}">
      <dgm:prSet/>
      <dgm:spPr/>
      <dgm:t>
        <a:bodyPr/>
        <a:lstStyle/>
        <a:p>
          <a:endParaRPr lang="id-ID"/>
        </a:p>
      </dgm:t>
    </dgm:pt>
    <dgm:pt modelId="{4F129BB6-9841-4FF6-8D93-B93DD7EADD4E}" type="sibTrans" cxnId="{7538AD50-E340-413A-B4CA-D9C62D1B60AC}">
      <dgm:prSet/>
      <dgm:spPr/>
      <dgm:t>
        <a:bodyPr/>
        <a:lstStyle/>
        <a:p>
          <a:endParaRPr lang="id-ID"/>
        </a:p>
      </dgm:t>
    </dgm:pt>
    <dgm:pt modelId="{7E0B43A2-040C-4FBC-B150-71412B0EE7BF}">
      <dgm:prSet phldrT="[Text]" custT="1"/>
      <dgm:spPr/>
      <dgm:t>
        <a:bodyPr/>
        <a:lstStyle/>
        <a:p>
          <a:pPr algn="l"/>
          <a:r>
            <a:rPr lang="en-US" sz="2400" b="1" dirty="0" err="1">
              <a:solidFill>
                <a:srgbClr val="FF0000"/>
              </a:solidFill>
            </a:rPr>
            <a:t>Desember</a:t>
          </a:r>
          <a:r>
            <a:rPr lang="en-US" sz="2400" b="1" dirty="0">
              <a:solidFill>
                <a:srgbClr val="FF0000"/>
              </a:solidFill>
            </a:rPr>
            <a:t> 2018</a:t>
          </a:r>
        </a:p>
        <a:p>
          <a:pPr algn="l"/>
          <a:r>
            <a:rPr lang="en-US" sz="2200" b="0" dirty="0">
              <a:solidFill>
                <a:schemeClr val="tx1"/>
              </a:solidFill>
            </a:rPr>
            <a:t>Batas </a:t>
          </a:r>
          <a:r>
            <a:rPr lang="en-US" sz="2200" b="0" dirty="0" err="1">
              <a:solidFill>
                <a:schemeClr val="tx1"/>
              </a:solidFill>
            </a:rPr>
            <a:t>waktu</a:t>
          </a:r>
          <a:r>
            <a:rPr lang="en-US" sz="2200" b="0" dirty="0">
              <a:solidFill>
                <a:schemeClr val="tx1"/>
              </a:solidFill>
            </a:rPr>
            <a:t> </a:t>
          </a:r>
          <a:r>
            <a:rPr lang="en-US" sz="2200" b="0" dirty="0" err="1">
              <a:solidFill>
                <a:schemeClr val="tx1"/>
              </a:solidFill>
            </a:rPr>
            <a:t>penyesuaian</a:t>
          </a:r>
          <a:r>
            <a:rPr lang="en-US" sz="2200" b="0" dirty="0">
              <a:solidFill>
                <a:schemeClr val="tx1"/>
              </a:solidFill>
            </a:rPr>
            <a:t>/</a:t>
          </a:r>
          <a:r>
            <a:rPr lang="en-US" sz="2200" b="0" dirty="0" err="1">
              <a:solidFill>
                <a:schemeClr val="tx1"/>
              </a:solidFill>
            </a:rPr>
            <a:t>inpassing</a:t>
          </a:r>
          <a:r>
            <a:rPr lang="en-US" sz="2200" b="0" dirty="0">
              <a:solidFill>
                <a:schemeClr val="tx1"/>
              </a:solidFill>
            </a:rPr>
            <a:t> </a:t>
          </a:r>
          <a:r>
            <a:rPr lang="en-US" sz="2200" b="0" dirty="0" err="1">
              <a:solidFill>
                <a:schemeClr val="tx1"/>
              </a:solidFill>
            </a:rPr>
            <a:t>dari</a:t>
          </a:r>
          <a:r>
            <a:rPr lang="en-US" sz="2200" b="0" dirty="0">
              <a:solidFill>
                <a:schemeClr val="tx1"/>
              </a:solidFill>
            </a:rPr>
            <a:t> LKPP</a:t>
          </a:r>
        </a:p>
        <a:p>
          <a:pPr algn="l"/>
          <a:r>
            <a:rPr lang="en-US" sz="1500" b="0" dirty="0">
              <a:solidFill>
                <a:schemeClr val="tx1"/>
              </a:solidFill>
            </a:rPr>
            <a:t>(</a:t>
          </a:r>
          <a:r>
            <a:rPr lang="en-US" sz="1500" b="0" dirty="0" err="1">
              <a:solidFill>
                <a:schemeClr val="tx1"/>
              </a:solidFill>
            </a:rPr>
            <a:t>berdasarkan</a:t>
          </a:r>
          <a:r>
            <a:rPr lang="en-US" sz="1500" b="0" dirty="0">
              <a:solidFill>
                <a:schemeClr val="tx1"/>
              </a:solidFill>
            </a:rPr>
            <a:t> </a:t>
          </a:r>
          <a:r>
            <a:rPr lang="en-US" sz="1500" b="0" dirty="0" err="1">
              <a:solidFill>
                <a:schemeClr val="tx1"/>
              </a:solidFill>
            </a:rPr>
            <a:t>Perka</a:t>
          </a:r>
          <a:r>
            <a:rPr lang="en-US" sz="1500" b="0" dirty="0">
              <a:solidFill>
                <a:schemeClr val="tx1"/>
              </a:solidFill>
            </a:rPr>
            <a:t> LKPP No.3 </a:t>
          </a:r>
          <a:r>
            <a:rPr lang="en-US" sz="1500" b="0" dirty="0" err="1">
              <a:solidFill>
                <a:schemeClr val="tx1"/>
              </a:solidFill>
            </a:rPr>
            <a:t>Tahun</a:t>
          </a:r>
          <a:r>
            <a:rPr lang="en-US" sz="1500" b="0" dirty="0">
              <a:solidFill>
                <a:schemeClr val="tx1"/>
              </a:solidFill>
            </a:rPr>
            <a:t> 2017)</a:t>
          </a:r>
        </a:p>
      </dgm:t>
    </dgm:pt>
    <dgm:pt modelId="{C8B1ECF3-0354-42F8-BBAC-88154A106A8D}" type="parTrans" cxnId="{EA446EF1-1072-4A11-849D-6DB5D77E2BAE}">
      <dgm:prSet/>
      <dgm:spPr/>
      <dgm:t>
        <a:bodyPr/>
        <a:lstStyle/>
        <a:p>
          <a:endParaRPr lang="id-ID"/>
        </a:p>
      </dgm:t>
    </dgm:pt>
    <dgm:pt modelId="{9561E18D-9CAB-43F2-97F5-99BE7B8C6303}" type="sibTrans" cxnId="{EA446EF1-1072-4A11-849D-6DB5D77E2BAE}">
      <dgm:prSet/>
      <dgm:spPr/>
      <dgm:t>
        <a:bodyPr/>
        <a:lstStyle/>
        <a:p>
          <a:endParaRPr lang="id-ID"/>
        </a:p>
      </dgm:t>
    </dgm:pt>
    <dgm:pt modelId="{719BE567-F62C-41A0-8F29-C3455CFC5FB2}" type="pres">
      <dgm:prSet presAssocID="{52E45EB1-AD46-40FA-B864-1BE8283B6AEB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id-ID"/>
        </a:p>
      </dgm:t>
    </dgm:pt>
    <dgm:pt modelId="{447D76C5-9F49-4045-A097-D1627B22DA4F}" type="pres">
      <dgm:prSet presAssocID="{3B4BE687-5597-4706-B3FF-5267D1E8A3CD}" presName="composite" presStyleCnt="0"/>
      <dgm:spPr/>
    </dgm:pt>
    <dgm:pt modelId="{7C95F9C5-95A0-46A0-B3EE-3C34519F019D}" type="pres">
      <dgm:prSet presAssocID="{3B4BE687-5597-4706-B3FF-5267D1E8A3CD}" presName="LShape" presStyleLbl="alignNode1" presStyleIdx="0" presStyleCnt="5"/>
      <dgm:spPr/>
    </dgm:pt>
    <dgm:pt modelId="{978B6498-32B6-4A96-BE1D-639BFDECCC15}" type="pres">
      <dgm:prSet presAssocID="{3B4BE687-5597-4706-B3FF-5267D1E8A3CD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575592C-7C3D-4EFF-AC2B-E698B0599138}" type="pres">
      <dgm:prSet presAssocID="{3B4BE687-5597-4706-B3FF-5267D1E8A3CD}" presName="Triangle" presStyleLbl="alignNode1" presStyleIdx="1" presStyleCnt="5"/>
      <dgm:spPr/>
    </dgm:pt>
    <dgm:pt modelId="{C2CBF110-F9ED-425D-8C5F-0BE32074A7BA}" type="pres">
      <dgm:prSet presAssocID="{947A4C89-FDCD-4CF2-833A-42C97F970765}" presName="sibTrans" presStyleCnt="0"/>
      <dgm:spPr/>
    </dgm:pt>
    <dgm:pt modelId="{F7A5BEC6-ED90-4CAD-919B-180E40E95A65}" type="pres">
      <dgm:prSet presAssocID="{947A4C89-FDCD-4CF2-833A-42C97F970765}" presName="space" presStyleCnt="0"/>
      <dgm:spPr/>
    </dgm:pt>
    <dgm:pt modelId="{6D691147-FE4A-4AD7-930D-49B63DB7E9AD}" type="pres">
      <dgm:prSet presAssocID="{942952E9-3FE3-496F-81ED-A9F2518BAF54}" presName="composite" presStyleCnt="0"/>
      <dgm:spPr/>
    </dgm:pt>
    <dgm:pt modelId="{868FFEF9-CEA3-44D8-BB4B-72B921E5303B}" type="pres">
      <dgm:prSet presAssocID="{942952E9-3FE3-496F-81ED-A9F2518BAF54}" presName="LShape" presStyleLbl="alignNode1" presStyleIdx="2" presStyleCnt="5"/>
      <dgm:spPr/>
    </dgm:pt>
    <dgm:pt modelId="{88DF533E-9774-4087-823A-C7BDA8528AC3}" type="pres">
      <dgm:prSet presAssocID="{942952E9-3FE3-496F-81ED-A9F2518BAF54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A7C023E-3ACE-440F-9531-BE91F8E2FB4B}" type="pres">
      <dgm:prSet presAssocID="{942952E9-3FE3-496F-81ED-A9F2518BAF54}" presName="Triangle" presStyleLbl="alignNode1" presStyleIdx="3" presStyleCnt="5"/>
      <dgm:spPr/>
    </dgm:pt>
    <dgm:pt modelId="{774A0815-F1BB-422B-BD32-F421C20F0EAB}" type="pres">
      <dgm:prSet presAssocID="{4F129BB6-9841-4FF6-8D93-B93DD7EADD4E}" presName="sibTrans" presStyleCnt="0"/>
      <dgm:spPr/>
    </dgm:pt>
    <dgm:pt modelId="{0D5C80E2-82DD-47CA-B132-AACC1949F1D1}" type="pres">
      <dgm:prSet presAssocID="{4F129BB6-9841-4FF6-8D93-B93DD7EADD4E}" presName="space" presStyleCnt="0"/>
      <dgm:spPr/>
    </dgm:pt>
    <dgm:pt modelId="{FAF0AD7D-0FDD-4852-97E3-8DA19AAF34A4}" type="pres">
      <dgm:prSet presAssocID="{7E0B43A2-040C-4FBC-B150-71412B0EE7BF}" presName="composite" presStyleCnt="0"/>
      <dgm:spPr/>
    </dgm:pt>
    <dgm:pt modelId="{EBF5D526-1047-4DCD-8213-F60A6D36B940}" type="pres">
      <dgm:prSet presAssocID="{7E0B43A2-040C-4FBC-B150-71412B0EE7BF}" presName="LShape" presStyleLbl="alignNode1" presStyleIdx="4" presStyleCnt="5" custLinFactNeighborX="-5096" custLinFactNeighborY="1596"/>
      <dgm:spPr/>
    </dgm:pt>
    <dgm:pt modelId="{627CD270-A40F-4CEA-A610-50C6CAA68D8D}" type="pres">
      <dgm:prSet presAssocID="{7E0B43A2-040C-4FBC-B150-71412B0EE7BF}" presName="ParentText" presStyleLbl="revTx" presStyleIdx="2" presStyleCnt="3" custScaleX="114511" custLinFactNeighborX="285" custLinFactNeighborY="10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F012A822-ABFA-40A3-A016-65684EF8F2C8}" type="presOf" srcId="{7E0B43A2-040C-4FBC-B150-71412B0EE7BF}" destId="{627CD270-A40F-4CEA-A610-50C6CAA68D8D}" srcOrd="0" destOrd="0" presId="urn:microsoft.com/office/officeart/2009/3/layout/StepUpProcess"/>
    <dgm:cxn modelId="{9F0C4DB4-D0CE-4B4D-978D-C375E2207D6D}" type="presOf" srcId="{52E45EB1-AD46-40FA-B864-1BE8283B6AEB}" destId="{719BE567-F62C-41A0-8F29-C3455CFC5FB2}" srcOrd="0" destOrd="0" presId="urn:microsoft.com/office/officeart/2009/3/layout/StepUpProcess"/>
    <dgm:cxn modelId="{7538AD50-E340-413A-B4CA-D9C62D1B60AC}" srcId="{52E45EB1-AD46-40FA-B864-1BE8283B6AEB}" destId="{942952E9-3FE3-496F-81ED-A9F2518BAF54}" srcOrd="1" destOrd="0" parTransId="{0BB1FC0C-D692-4630-8CD4-165293CD5356}" sibTransId="{4F129BB6-9841-4FF6-8D93-B93DD7EADD4E}"/>
    <dgm:cxn modelId="{EA446EF1-1072-4A11-849D-6DB5D77E2BAE}" srcId="{52E45EB1-AD46-40FA-B864-1BE8283B6AEB}" destId="{7E0B43A2-040C-4FBC-B150-71412B0EE7BF}" srcOrd="2" destOrd="0" parTransId="{C8B1ECF3-0354-42F8-BBAC-88154A106A8D}" sibTransId="{9561E18D-9CAB-43F2-97F5-99BE7B8C6303}"/>
    <dgm:cxn modelId="{91A04069-FF9F-4C1D-A657-B8BF7A626B34}" srcId="{52E45EB1-AD46-40FA-B864-1BE8283B6AEB}" destId="{3B4BE687-5597-4706-B3FF-5267D1E8A3CD}" srcOrd="0" destOrd="0" parTransId="{C708B1D3-5849-4E1F-ACD6-6B9BBC9C6A1A}" sibTransId="{947A4C89-FDCD-4CF2-833A-42C97F970765}"/>
    <dgm:cxn modelId="{CA72B880-C7EC-4EC7-8A33-779425C7A89D}" type="presOf" srcId="{3B4BE687-5597-4706-B3FF-5267D1E8A3CD}" destId="{978B6498-32B6-4A96-BE1D-639BFDECCC15}" srcOrd="0" destOrd="0" presId="urn:microsoft.com/office/officeart/2009/3/layout/StepUpProcess"/>
    <dgm:cxn modelId="{6DD6700B-D38A-4EAD-8E22-B80CCFD30BE9}" type="presOf" srcId="{942952E9-3FE3-496F-81ED-A9F2518BAF54}" destId="{88DF533E-9774-4087-823A-C7BDA8528AC3}" srcOrd="0" destOrd="0" presId="urn:microsoft.com/office/officeart/2009/3/layout/StepUpProcess"/>
    <dgm:cxn modelId="{3E486983-10B2-4479-9EB7-402A63423EB2}" type="presParOf" srcId="{719BE567-F62C-41A0-8F29-C3455CFC5FB2}" destId="{447D76C5-9F49-4045-A097-D1627B22DA4F}" srcOrd="0" destOrd="0" presId="urn:microsoft.com/office/officeart/2009/3/layout/StepUpProcess"/>
    <dgm:cxn modelId="{1E436A2E-033B-43D8-A2FA-2E7B3B65C81A}" type="presParOf" srcId="{447D76C5-9F49-4045-A097-D1627B22DA4F}" destId="{7C95F9C5-95A0-46A0-B3EE-3C34519F019D}" srcOrd="0" destOrd="0" presId="urn:microsoft.com/office/officeart/2009/3/layout/StepUpProcess"/>
    <dgm:cxn modelId="{36A1C7E9-A64F-490A-95F0-CC3B59C3DDE5}" type="presParOf" srcId="{447D76C5-9F49-4045-A097-D1627B22DA4F}" destId="{978B6498-32B6-4A96-BE1D-639BFDECCC15}" srcOrd="1" destOrd="0" presId="urn:microsoft.com/office/officeart/2009/3/layout/StepUpProcess"/>
    <dgm:cxn modelId="{D303F112-6D76-405F-9E9C-BC77B9838359}" type="presParOf" srcId="{447D76C5-9F49-4045-A097-D1627B22DA4F}" destId="{1575592C-7C3D-4EFF-AC2B-E698B0599138}" srcOrd="2" destOrd="0" presId="urn:microsoft.com/office/officeart/2009/3/layout/StepUpProcess"/>
    <dgm:cxn modelId="{021492D3-2335-4BC2-927B-7D9D3D4466F3}" type="presParOf" srcId="{719BE567-F62C-41A0-8F29-C3455CFC5FB2}" destId="{C2CBF110-F9ED-425D-8C5F-0BE32074A7BA}" srcOrd="1" destOrd="0" presId="urn:microsoft.com/office/officeart/2009/3/layout/StepUpProcess"/>
    <dgm:cxn modelId="{9AFE5503-8453-40CA-BA5D-74DEF22937EE}" type="presParOf" srcId="{C2CBF110-F9ED-425D-8C5F-0BE32074A7BA}" destId="{F7A5BEC6-ED90-4CAD-919B-180E40E95A65}" srcOrd="0" destOrd="0" presId="urn:microsoft.com/office/officeart/2009/3/layout/StepUpProcess"/>
    <dgm:cxn modelId="{F06BF04B-0C76-4636-A7D2-5E8467EA0499}" type="presParOf" srcId="{719BE567-F62C-41A0-8F29-C3455CFC5FB2}" destId="{6D691147-FE4A-4AD7-930D-49B63DB7E9AD}" srcOrd="2" destOrd="0" presId="urn:microsoft.com/office/officeart/2009/3/layout/StepUpProcess"/>
    <dgm:cxn modelId="{F334A4DC-09CA-4CD5-BB51-D2CD9F7095DF}" type="presParOf" srcId="{6D691147-FE4A-4AD7-930D-49B63DB7E9AD}" destId="{868FFEF9-CEA3-44D8-BB4B-72B921E5303B}" srcOrd="0" destOrd="0" presId="urn:microsoft.com/office/officeart/2009/3/layout/StepUpProcess"/>
    <dgm:cxn modelId="{F9B26212-07CE-40B3-A465-C6CF3826D533}" type="presParOf" srcId="{6D691147-FE4A-4AD7-930D-49B63DB7E9AD}" destId="{88DF533E-9774-4087-823A-C7BDA8528AC3}" srcOrd="1" destOrd="0" presId="urn:microsoft.com/office/officeart/2009/3/layout/StepUpProcess"/>
    <dgm:cxn modelId="{41874049-3905-4086-A376-F34A4BBE8EB8}" type="presParOf" srcId="{6D691147-FE4A-4AD7-930D-49B63DB7E9AD}" destId="{BA7C023E-3ACE-440F-9531-BE91F8E2FB4B}" srcOrd="2" destOrd="0" presId="urn:microsoft.com/office/officeart/2009/3/layout/StepUpProcess"/>
    <dgm:cxn modelId="{45A3859E-F774-4727-BA6C-878066D08ABA}" type="presParOf" srcId="{719BE567-F62C-41A0-8F29-C3455CFC5FB2}" destId="{774A0815-F1BB-422B-BD32-F421C20F0EAB}" srcOrd="3" destOrd="0" presId="urn:microsoft.com/office/officeart/2009/3/layout/StepUpProcess"/>
    <dgm:cxn modelId="{7309FC20-B7CB-4DFA-AB4B-0FD013EA392A}" type="presParOf" srcId="{774A0815-F1BB-422B-BD32-F421C20F0EAB}" destId="{0D5C80E2-82DD-47CA-B132-AACC1949F1D1}" srcOrd="0" destOrd="0" presId="urn:microsoft.com/office/officeart/2009/3/layout/StepUpProcess"/>
    <dgm:cxn modelId="{A65E66FB-3453-4E7A-A8DF-D153D74E0DD3}" type="presParOf" srcId="{719BE567-F62C-41A0-8F29-C3455CFC5FB2}" destId="{FAF0AD7D-0FDD-4852-97E3-8DA19AAF34A4}" srcOrd="4" destOrd="0" presId="urn:microsoft.com/office/officeart/2009/3/layout/StepUpProcess"/>
    <dgm:cxn modelId="{B506F9BC-F6DE-4D38-B58E-A366783FB3D7}" type="presParOf" srcId="{FAF0AD7D-0FDD-4852-97E3-8DA19AAF34A4}" destId="{EBF5D526-1047-4DCD-8213-F60A6D36B940}" srcOrd="0" destOrd="0" presId="urn:microsoft.com/office/officeart/2009/3/layout/StepUpProcess"/>
    <dgm:cxn modelId="{DF08BE71-9109-4FCE-8FF7-7AC3FFE8E4A6}" type="presParOf" srcId="{FAF0AD7D-0FDD-4852-97E3-8DA19AAF34A4}" destId="{627CD270-A40F-4CEA-A610-50C6CAA68D8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4463111-7B06-4484-848B-C798DCA312D0}" type="doc">
      <dgm:prSet loTypeId="urn:microsoft.com/office/officeart/2005/8/layout/venn1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34DAD87C-4E10-4AFF-A3AB-2E0ABECCCA95}" type="pres">
      <dgm:prSet presAssocID="{24463111-7B06-4484-848B-C798DCA312D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</dgm:ptLst>
  <dgm:cxnLst>
    <dgm:cxn modelId="{75C358F6-BD32-43A1-B552-A836F5B2592A}" type="presOf" srcId="{24463111-7B06-4484-848B-C798DCA312D0}" destId="{34DAD87C-4E10-4AFF-A3AB-2E0ABECCCA95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ADBB9C-EA70-47DD-9193-636DA1978AC5}">
      <dsp:nvSpPr>
        <dsp:cNvPr id="0" name=""/>
        <dsp:cNvSpPr/>
      </dsp:nvSpPr>
      <dsp:spPr>
        <a:xfrm>
          <a:off x="0" y="0"/>
          <a:ext cx="6907000" cy="1743080"/>
        </a:xfrm>
        <a:prstGeom prst="roundRect">
          <a:avLst>
            <a:gd name="adj" fmla="val 10000"/>
          </a:avLst>
        </a:prstGeom>
        <a:solidFill>
          <a:srgbClr val="DBC08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 smtClean="0">
              <a:solidFill>
                <a:schemeClr val="tx1"/>
              </a:solidFill>
            </a:rPr>
            <a:t>KEMENDIKBUD TERDIRI  ATAS: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900" b="1" kern="1200" dirty="0" smtClean="0">
            <a:solidFill>
              <a:schemeClr val="tx1"/>
            </a:solidFill>
          </a:endParaRPr>
        </a:p>
        <a:p>
          <a:pPr marL="542925" lvl="0" indent="-542925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id-ID" sz="3600" b="1" kern="1200" dirty="0" smtClean="0">
              <a:solidFill>
                <a:schemeClr val="tx1"/>
              </a:solidFill>
            </a:rPr>
            <a:t>216</a:t>
          </a:r>
          <a:r>
            <a:rPr lang="id-ID" sz="2800" b="1" kern="1200" dirty="0" smtClean="0">
              <a:solidFill>
                <a:schemeClr val="tx1"/>
              </a:solidFill>
            </a:rPr>
            <a:t> </a:t>
          </a:r>
          <a:r>
            <a:rPr lang="id-ID" sz="2800" b="0" kern="1200" dirty="0" smtClean="0">
              <a:solidFill>
                <a:schemeClr val="tx1"/>
              </a:solidFill>
            </a:rPr>
            <a:t>UNIT </a:t>
          </a:r>
          <a:r>
            <a:rPr lang="id-ID" sz="2800" b="0" kern="1200" dirty="0" smtClean="0">
              <a:solidFill>
                <a:schemeClr val="tx1"/>
              </a:solidFill>
            </a:rPr>
            <a:t>KERJA </a:t>
          </a:r>
          <a:r>
            <a:rPr lang="id-ID" sz="2800" b="0" kern="1200" dirty="0" smtClean="0">
              <a:solidFill>
                <a:schemeClr val="tx1"/>
              </a:solidFill>
            </a:rPr>
            <a:t>(</a:t>
          </a:r>
          <a:r>
            <a:rPr lang="id-ID" sz="2800" b="0" kern="1200" dirty="0" smtClean="0">
              <a:solidFill>
                <a:schemeClr val="tx1"/>
              </a:solidFill>
            </a:rPr>
            <a:t>SATKER)</a:t>
          </a:r>
          <a:endParaRPr lang="en-US" sz="2800" b="0" kern="1200" dirty="0">
            <a:solidFill>
              <a:schemeClr val="tx1"/>
            </a:solidFill>
          </a:endParaRPr>
        </a:p>
      </dsp:txBody>
      <dsp:txXfrm>
        <a:off x="51053" y="51053"/>
        <a:ext cx="5026081" cy="1640974"/>
      </dsp:txXfrm>
    </dsp:sp>
    <dsp:sp modelId="{634DDCF0-BC52-416E-A6B2-19BB40C49BA7}">
      <dsp:nvSpPr>
        <dsp:cNvPr id="0" name=""/>
        <dsp:cNvSpPr/>
      </dsp:nvSpPr>
      <dsp:spPr>
        <a:xfrm>
          <a:off x="362101" y="1949219"/>
          <a:ext cx="6907000" cy="1539819"/>
        </a:xfrm>
        <a:prstGeom prst="roundRect">
          <a:avLst>
            <a:gd name="adj" fmla="val 10000"/>
          </a:avLst>
        </a:prstGeom>
        <a:solidFill>
          <a:srgbClr val="EEC92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id-ID" sz="3600" b="1" kern="1200" dirty="0" smtClean="0">
              <a:solidFill>
                <a:schemeClr val="tx1"/>
              </a:solidFill>
            </a:rPr>
            <a:t>22 </a:t>
          </a:r>
          <a:r>
            <a:rPr lang="id-ID" sz="2800" kern="1200" dirty="0" smtClean="0">
              <a:solidFill>
                <a:schemeClr val="tx1"/>
              </a:solidFill>
            </a:rPr>
            <a:t>SATKER DENGAN </a:t>
          </a:r>
          <a:r>
            <a:rPr lang="id-ID" sz="2800" kern="1200" dirty="0" smtClean="0">
              <a:solidFill>
                <a:schemeClr val="tx1"/>
              </a:solidFill>
            </a:rPr>
            <a:t>PETA </a:t>
          </a:r>
        </a:p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>
              <a:solidFill>
                <a:schemeClr val="tx1"/>
              </a:solidFill>
            </a:rPr>
            <a:t>JF-PPBJ </a:t>
          </a:r>
          <a:r>
            <a:rPr lang="id-ID" sz="2800" kern="1200" dirty="0" smtClean="0">
              <a:solidFill>
                <a:schemeClr val="tx1"/>
              </a:solidFill>
            </a:rPr>
            <a:t>SEBANYAK  </a:t>
          </a:r>
          <a:r>
            <a:rPr lang="id-ID" sz="3600" b="1" kern="1200" dirty="0" smtClean="0">
              <a:solidFill>
                <a:schemeClr val="tx1"/>
              </a:solidFill>
            </a:rPr>
            <a:t>62 </a:t>
          </a:r>
          <a:r>
            <a:rPr lang="id-ID" sz="2800" kern="1200" dirty="0" smtClean="0">
              <a:solidFill>
                <a:schemeClr val="tx1"/>
              </a:solidFill>
            </a:rPr>
            <a:t>ORANG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407201" y="1994319"/>
        <a:ext cx="5074357" cy="1449619"/>
      </dsp:txXfrm>
    </dsp:sp>
    <dsp:sp modelId="{24538C8B-DDC2-44DD-9D46-4902E5CA6150}">
      <dsp:nvSpPr>
        <dsp:cNvPr id="0" name=""/>
        <dsp:cNvSpPr/>
      </dsp:nvSpPr>
      <dsp:spPr>
        <a:xfrm>
          <a:off x="866141" y="3605401"/>
          <a:ext cx="7364243" cy="1466575"/>
        </a:xfrm>
        <a:prstGeom prst="roundRect">
          <a:avLst>
            <a:gd name="adj" fmla="val 10000"/>
          </a:avLst>
        </a:prstGeom>
        <a:solidFill>
          <a:srgbClr val="F9F8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>
              <a:solidFill>
                <a:schemeClr val="tx1"/>
              </a:solidFill>
            </a:rPr>
            <a:t>TERDAPAT </a:t>
          </a:r>
          <a:r>
            <a:rPr lang="id-ID" sz="3600" b="1" kern="1200" dirty="0" smtClean="0">
              <a:solidFill>
                <a:schemeClr val="tx1"/>
              </a:solidFill>
            </a:rPr>
            <a:t>12 </a:t>
          </a:r>
          <a:r>
            <a:rPr lang="id-ID" sz="2800" kern="1200" dirty="0" smtClean="0">
              <a:solidFill>
                <a:schemeClr val="tx1"/>
              </a:solidFill>
            </a:rPr>
            <a:t>PEJABAT PPBJ  </a:t>
          </a:r>
          <a:endParaRPr lang="id-ID" sz="2800" kern="1200" dirty="0" smtClean="0">
            <a:solidFill>
              <a:schemeClr val="tx1"/>
            </a:solidFill>
          </a:endParaRPr>
        </a:p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>
              <a:solidFill>
                <a:schemeClr val="tx1"/>
              </a:solidFill>
            </a:rPr>
            <a:t>YANG </a:t>
          </a:r>
          <a:r>
            <a:rPr lang="id-ID" sz="2800" kern="1200" dirty="0" smtClean="0">
              <a:solidFill>
                <a:schemeClr val="tx1"/>
              </a:solidFill>
            </a:rPr>
            <a:t>TERSEBAR PADA    </a:t>
          </a:r>
          <a:r>
            <a:rPr lang="id-ID" sz="3600" b="1" kern="1200" dirty="0" smtClean="0">
              <a:solidFill>
                <a:schemeClr val="tx1"/>
              </a:solidFill>
            </a:rPr>
            <a:t>6</a:t>
          </a:r>
          <a:r>
            <a:rPr lang="id-ID" sz="2400" kern="1200" dirty="0" smtClean="0">
              <a:solidFill>
                <a:schemeClr val="tx1"/>
              </a:solidFill>
            </a:rPr>
            <a:t>  </a:t>
          </a:r>
          <a:r>
            <a:rPr lang="id-ID" sz="2800" kern="1200" dirty="0" smtClean="0">
              <a:solidFill>
                <a:schemeClr val="tx1"/>
              </a:solidFill>
            </a:rPr>
            <a:t>SATKER</a:t>
          </a:r>
          <a:r>
            <a:rPr lang="id-ID" sz="2400" kern="1200" dirty="0" smtClean="0">
              <a:solidFill>
                <a:schemeClr val="tx1"/>
              </a:solidFill>
            </a:rPr>
            <a:t> </a:t>
          </a:r>
          <a:endParaRPr lang="en-US" sz="2400" kern="1200" dirty="0">
            <a:solidFill>
              <a:schemeClr val="tx1"/>
            </a:solidFill>
          </a:endParaRPr>
        </a:p>
      </dsp:txBody>
      <dsp:txXfrm>
        <a:off x="909096" y="3648356"/>
        <a:ext cx="5420540" cy="1380665"/>
      </dsp:txXfrm>
    </dsp:sp>
    <dsp:sp modelId="{02A201EC-4298-46A3-98AF-D4DB6ACD02E0}">
      <dsp:nvSpPr>
        <dsp:cNvPr id="0" name=""/>
        <dsp:cNvSpPr/>
      </dsp:nvSpPr>
      <dsp:spPr>
        <a:xfrm>
          <a:off x="5659687" y="1321835"/>
          <a:ext cx="1133002" cy="1133002"/>
        </a:xfrm>
        <a:prstGeom prst="downArrow">
          <a:avLst>
            <a:gd name="adj1" fmla="val 55000"/>
            <a:gd name="adj2" fmla="val 45000"/>
          </a:avLst>
        </a:prstGeom>
        <a:solidFill>
          <a:srgbClr val="B57A39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800" kern="1200"/>
        </a:p>
      </dsp:txBody>
      <dsp:txXfrm>
        <a:off x="5914612" y="1321835"/>
        <a:ext cx="623152" cy="852584"/>
      </dsp:txXfrm>
    </dsp:sp>
    <dsp:sp modelId="{46F92E77-2706-4E4D-B29E-250D20D6599F}">
      <dsp:nvSpPr>
        <dsp:cNvPr id="0" name=""/>
        <dsp:cNvSpPr/>
      </dsp:nvSpPr>
      <dsp:spPr>
        <a:xfrm>
          <a:off x="6269128" y="3343808"/>
          <a:ext cx="1133002" cy="1133002"/>
        </a:xfrm>
        <a:prstGeom prst="downArrow">
          <a:avLst>
            <a:gd name="adj1" fmla="val 55000"/>
            <a:gd name="adj2" fmla="val 45000"/>
          </a:avLst>
        </a:prstGeom>
        <a:solidFill>
          <a:srgbClr val="B57A39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800" kern="1200"/>
        </a:p>
      </dsp:txBody>
      <dsp:txXfrm>
        <a:off x="6524053" y="3343808"/>
        <a:ext cx="623152" cy="8525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4F7D55-F410-4513-BCCC-FA73C4747C5D}">
      <dsp:nvSpPr>
        <dsp:cNvPr id="0" name=""/>
        <dsp:cNvSpPr/>
      </dsp:nvSpPr>
      <dsp:spPr>
        <a:xfrm>
          <a:off x="0" y="432403"/>
          <a:ext cx="91440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73C46A-A0D7-4FFA-99F2-B9B74A21DDCC}">
      <dsp:nvSpPr>
        <dsp:cNvPr id="0" name=""/>
        <dsp:cNvSpPr/>
      </dsp:nvSpPr>
      <dsp:spPr>
        <a:xfrm>
          <a:off x="457200" y="58038"/>
          <a:ext cx="640080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>
              <a:latin typeface="Arial Narrow" pitchFamily="34" charset="0"/>
            </a:rPr>
            <a:t>Inpassing / Penyesuaian </a:t>
          </a:r>
          <a:endParaRPr lang="id-ID" sz="2800" kern="1200" dirty="0">
            <a:latin typeface="Arial Narrow" pitchFamily="34" charset="0"/>
          </a:endParaRPr>
        </a:p>
      </dsp:txBody>
      <dsp:txXfrm>
        <a:off x="497549" y="98387"/>
        <a:ext cx="6320102" cy="745862"/>
      </dsp:txXfrm>
    </dsp:sp>
    <dsp:sp modelId="{71A44B92-3629-423F-A2B9-F841576360FF}">
      <dsp:nvSpPr>
        <dsp:cNvPr id="0" name=""/>
        <dsp:cNvSpPr/>
      </dsp:nvSpPr>
      <dsp:spPr>
        <a:xfrm>
          <a:off x="0" y="1702483"/>
          <a:ext cx="91440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BA9927-21C2-4B5A-BA92-5846C1A7764E}">
      <dsp:nvSpPr>
        <dsp:cNvPr id="0" name=""/>
        <dsp:cNvSpPr/>
      </dsp:nvSpPr>
      <dsp:spPr>
        <a:xfrm>
          <a:off x="457200" y="1289203"/>
          <a:ext cx="640080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>
              <a:latin typeface="Arial Narrow" pitchFamily="34" charset="0"/>
            </a:rPr>
            <a:t>Pengangkatan </a:t>
          </a:r>
          <a:r>
            <a:rPr lang="id-ID" sz="2800" kern="1200" dirty="0" smtClean="0">
              <a:latin typeface="Arial Narrow" pitchFamily="34" charset="0"/>
            </a:rPr>
            <a:t>Pertama (CPNS)</a:t>
          </a:r>
          <a:endParaRPr lang="id-ID" sz="2800" kern="1200" dirty="0">
            <a:latin typeface="Arial Narrow" pitchFamily="34" charset="0"/>
          </a:endParaRPr>
        </a:p>
      </dsp:txBody>
      <dsp:txXfrm>
        <a:off x="497549" y="1329552"/>
        <a:ext cx="6320102" cy="745862"/>
      </dsp:txXfrm>
    </dsp:sp>
    <dsp:sp modelId="{D3E4AD68-2D88-4BEE-915E-8177B8D6658C}">
      <dsp:nvSpPr>
        <dsp:cNvPr id="0" name=""/>
        <dsp:cNvSpPr/>
      </dsp:nvSpPr>
      <dsp:spPr>
        <a:xfrm>
          <a:off x="0" y="2972564"/>
          <a:ext cx="91440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3CF7F2-FC68-4837-9592-295C96D15C9A}">
      <dsp:nvSpPr>
        <dsp:cNvPr id="0" name=""/>
        <dsp:cNvSpPr/>
      </dsp:nvSpPr>
      <dsp:spPr>
        <a:xfrm>
          <a:off x="457200" y="2559284"/>
          <a:ext cx="640080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1935" tIns="0" rIns="241935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 smtClean="0">
              <a:latin typeface="Arial Narrow" pitchFamily="34" charset="0"/>
            </a:rPr>
            <a:t>Perpindahan Jabatan/Alih Jabatan</a:t>
          </a:r>
          <a:endParaRPr lang="id-ID" sz="2800" kern="1200" dirty="0">
            <a:latin typeface="Arial Narrow" pitchFamily="34" charset="0"/>
          </a:endParaRPr>
        </a:p>
      </dsp:txBody>
      <dsp:txXfrm>
        <a:off x="497549" y="2599633"/>
        <a:ext cx="6320102" cy="7458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95F9C5-95A0-46A0-B3EE-3C34519F019D}">
      <dsp:nvSpPr>
        <dsp:cNvPr id="0" name=""/>
        <dsp:cNvSpPr/>
      </dsp:nvSpPr>
      <dsp:spPr>
        <a:xfrm rot="5400000">
          <a:off x="802658" y="964394"/>
          <a:ext cx="1664101" cy="2769027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8B6498-32B6-4A96-BE1D-639BFDECCC15}">
      <dsp:nvSpPr>
        <dsp:cNvPr id="0" name=""/>
        <dsp:cNvSpPr/>
      </dsp:nvSpPr>
      <dsp:spPr>
        <a:xfrm>
          <a:off x="524878" y="1791736"/>
          <a:ext cx="2499893" cy="21913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rgbClr val="FF0000"/>
              </a:solidFill>
            </a:rPr>
            <a:t>September 2017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/>
            <a:t>Usulan</a:t>
          </a:r>
          <a:r>
            <a:rPr lang="en-US" sz="2200" kern="1200" dirty="0"/>
            <a:t> Uji </a:t>
          </a:r>
          <a:r>
            <a:rPr lang="en-US" sz="2200" kern="1200" dirty="0" err="1"/>
            <a:t>Kompetensi</a:t>
          </a:r>
          <a:r>
            <a:rPr lang="en-US" sz="2200" kern="1200" dirty="0"/>
            <a:t> </a:t>
          </a:r>
          <a:r>
            <a:rPr lang="en-US" sz="2200" kern="1200" dirty="0" err="1"/>
            <a:t>Jabatan</a:t>
          </a:r>
          <a:r>
            <a:rPr lang="en-US" sz="2200" kern="1200" dirty="0"/>
            <a:t> </a:t>
          </a:r>
          <a:r>
            <a:rPr lang="en-US" sz="2200" kern="1200" dirty="0" err="1"/>
            <a:t>Fungsional</a:t>
          </a:r>
          <a:r>
            <a:rPr lang="en-US" sz="2200" kern="1200" dirty="0"/>
            <a:t> PPBJ di </a:t>
          </a:r>
          <a:r>
            <a:rPr lang="en-US" sz="2200" kern="1200" dirty="0" err="1"/>
            <a:t>Lingkungan</a:t>
          </a:r>
          <a:r>
            <a:rPr lang="en-US" sz="2200" kern="1200" dirty="0"/>
            <a:t> </a:t>
          </a:r>
          <a:r>
            <a:rPr lang="en-US" sz="2200" kern="1200" dirty="0" err="1"/>
            <a:t>Kemendikbud</a:t>
          </a:r>
          <a:endParaRPr lang="en-US" sz="2200" kern="1200" dirty="0"/>
        </a:p>
      </dsp:txBody>
      <dsp:txXfrm>
        <a:off x="524878" y="1791736"/>
        <a:ext cx="2499893" cy="2191303"/>
      </dsp:txXfrm>
    </dsp:sp>
    <dsp:sp modelId="{1575592C-7C3D-4EFF-AC2B-E698B0599138}">
      <dsp:nvSpPr>
        <dsp:cNvPr id="0" name=""/>
        <dsp:cNvSpPr/>
      </dsp:nvSpPr>
      <dsp:spPr>
        <a:xfrm>
          <a:off x="2553094" y="760535"/>
          <a:ext cx="471678" cy="471678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8FFEF9-CEA3-44D8-BB4B-72B921E5303B}">
      <dsp:nvSpPr>
        <dsp:cNvPr id="0" name=""/>
        <dsp:cNvSpPr/>
      </dsp:nvSpPr>
      <dsp:spPr>
        <a:xfrm rot="5400000">
          <a:off x="3863016" y="207105"/>
          <a:ext cx="1664101" cy="2769027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DF533E-9774-4087-823A-C7BDA8528AC3}">
      <dsp:nvSpPr>
        <dsp:cNvPr id="0" name=""/>
        <dsp:cNvSpPr/>
      </dsp:nvSpPr>
      <dsp:spPr>
        <a:xfrm>
          <a:off x="3585236" y="1034448"/>
          <a:ext cx="2499893" cy="21913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>
              <a:solidFill>
                <a:srgbClr val="FF0000"/>
              </a:solidFill>
            </a:rPr>
            <a:t>Juli</a:t>
          </a:r>
          <a:r>
            <a:rPr lang="en-US" sz="2400" b="1" kern="1200" dirty="0">
              <a:solidFill>
                <a:srgbClr val="FF0000"/>
              </a:solidFill>
            </a:rPr>
            <a:t> 2018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/>
            <a:t>Batas Waktu Uji </a:t>
          </a:r>
          <a:r>
            <a:rPr lang="en-US" sz="2200" kern="1200" dirty="0" err="1"/>
            <a:t>Kompetensi</a:t>
          </a:r>
          <a:r>
            <a:rPr lang="en-US" sz="2200" kern="1200" dirty="0"/>
            <a:t> </a:t>
          </a:r>
          <a:r>
            <a:rPr lang="en-US" sz="2200" kern="1200" dirty="0" err="1"/>
            <a:t>Jabatan</a:t>
          </a:r>
          <a:r>
            <a:rPr lang="en-US" sz="2200" kern="1200" dirty="0"/>
            <a:t> </a:t>
          </a:r>
          <a:r>
            <a:rPr lang="en-US" sz="2200" kern="1200" dirty="0" err="1"/>
            <a:t>Funsgional</a:t>
          </a:r>
          <a:r>
            <a:rPr lang="en-US" sz="2200" kern="1200" dirty="0"/>
            <a:t> PPBJ di </a:t>
          </a:r>
          <a:r>
            <a:rPr lang="en-US" sz="2200" kern="1200" dirty="0" err="1"/>
            <a:t>Lingkungan</a:t>
          </a:r>
          <a:r>
            <a:rPr lang="en-US" sz="2200" kern="1200" dirty="0"/>
            <a:t> </a:t>
          </a:r>
          <a:r>
            <a:rPr lang="en-US" sz="2200" kern="1200" dirty="0" err="1"/>
            <a:t>Kemendikbud</a:t>
          </a:r>
          <a:endParaRPr lang="en-US" sz="2200" kern="1200" dirty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(</a:t>
          </a:r>
          <a:r>
            <a:rPr lang="en-US" sz="1500" kern="1200" dirty="0" err="1"/>
            <a:t>Berdasarkan</a:t>
          </a:r>
          <a:r>
            <a:rPr lang="en-US" sz="1500" kern="1200" dirty="0"/>
            <a:t> Surat </a:t>
          </a:r>
          <a:r>
            <a:rPr lang="en-US" sz="1500" kern="1200" dirty="0" err="1"/>
            <a:t>Kepala</a:t>
          </a:r>
          <a:r>
            <a:rPr lang="en-US" sz="1500" kern="1200" dirty="0"/>
            <a:t> Biro </a:t>
          </a:r>
          <a:r>
            <a:rPr lang="en-US" sz="1500" kern="1200" dirty="0" err="1"/>
            <a:t>Kepegawaian</a:t>
          </a:r>
          <a:r>
            <a:rPr lang="en-US" sz="1500" kern="1200" dirty="0"/>
            <a:t> </a:t>
          </a:r>
          <a:r>
            <a:rPr lang="en-US" sz="1500" kern="1200" dirty="0" err="1"/>
            <a:t>Nomor</a:t>
          </a:r>
          <a:r>
            <a:rPr lang="en-US" sz="1500" kern="1200" dirty="0"/>
            <a:t> 22949/A3.3/KP/2018</a:t>
          </a:r>
          <a:r>
            <a:rPr lang="en-US" sz="2200" kern="1200" dirty="0"/>
            <a:t>)</a:t>
          </a:r>
        </a:p>
      </dsp:txBody>
      <dsp:txXfrm>
        <a:off x="3585236" y="1034448"/>
        <a:ext cx="2499893" cy="2191303"/>
      </dsp:txXfrm>
    </dsp:sp>
    <dsp:sp modelId="{BA7C023E-3ACE-440F-9531-BE91F8E2FB4B}">
      <dsp:nvSpPr>
        <dsp:cNvPr id="0" name=""/>
        <dsp:cNvSpPr/>
      </dsp:nvSpPr>
      <dsp:spPr>
        <a:xfrm>
          <a:off x="5613452" y="3246"/>
          <a:ext cx="471678" cy="471678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F5D526-1047-4DCD-8213-F60A6D36B940}">
      <dsp:nvSpPr>
        <dsp:cNvPr id="0" name=""/>
        <dsp:cNvSpPr/>
      </dsp:nvSpPr>
      <dsp:spPr>
        <a:xfrm rot="5400000">
          <a:off x="6782265" y="-523624"/>
          <a:ext cx="1664101" cy="2769027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7CD270-A40F-4CEA-A610-50C6CAA68D8D}">
      <dsp:nvSpPr>
        <dsp:cNvPr id="0" name=""/>
        <dsp:cNvSpPr/>
      </dsp:nvSpPr>
      <dsp:spPr>
        <a:xfrm>
          <a:off x="6471339" y="300475"/>
          <a:ext cx="2862653" cy="21913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>
              <a:solidFill>
                <a:srgbClr val="FF0000"/>
              </a:solidFill>
            </a:rPr>
            <a:t>Desember</a:t>
          </a:r>
          <a:r>
            <a:rPr lang="en-US" sz="2400" b="1" kern="1200" dirty="0">
              <a:solidFill>
                <a:srgbClr val="FF0000"/>
              </a:solidFill>
            </a:rPr>
            <a:t> 2018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0" kern="1200" dirty="0">
              <a:solidFill>
                <a:schemeClr val="tx1"/>
              </a:solidFill>
            </a:rPr>
            <a:t>Batas </a:t>
          </a:r>
          <a:r>
            <a:rPr lang="en-US" sz="2200" b="0" kern="1200" dirty="0" err="1">
              <a:solidFill>
                <a:schemeClr val="tx1"/>
              </a:solidFill>
            </a:rPr>
            <a:t>waktu</a:t>
          </a:r>
          <a:r>
            <a:rPr lang="en-US" sz="2200" b="0" kern="1200" dirty="0">
              <a:solidFill>
                <a:schemeClr val="tx1"/>
              </a:solidFill>
            </a:rPr>
            <a:t> </a:t>
          </a:r>
          <a:r>
            <a:rPr lang="en-US" sz="2200" b="0" kern="1200" dirty="0" err="1">
              <a:solidFill>
                <a:schemeClr val="tx1"/>
              </a:solidFill>
            </a:rPr>
            <a:t>penyesuaian</a:t>
          </a:r>
          <a:r>
            <a:rPr lang="en-US" sz="2200" b="0" kern="1200" dirty="0">
              <a:solidFill>
                <a:schemeClr val="tx1"/>
              </a:solidFill>
            </a:rPr>
            <a:t>/</a:t>
          </a:r>
          <a:r>
            <a:rPr lang="en-US" sz="2200" b="0" kern="1200" dirty="0" err="1">
              <a:solidFill>
                <a:schemeClr val="tx1"/>
              </a:solidFill>
            </a:rPr>
            <a:t>inpassing</a:t>
          </a:r>
          <a:r>
            <a:rPr lang="en-US" sz="2200" b="0" kern="1200" dirty="0">
              <a:solidFill>
                <a:schemeClr val="tx1"/>
              </a:solidFill>
            </a:rPr>
            <a:t> </a:t>
          </a:r>
          <a:r>
            <a:rPr lang="en-US" sz="2200" b="0" kern="1200" dirty="0" err="1">
              <a:solidFill>
                <a:schemeClr val="tx1"/>
              </a:solidFill>
            </a:rPr>
            <a:t>dari</a:t>
          </a:r>
          <a:r>
            <a:rPr lang="en-US" sz="2200" b="0" kern="1200" dirty="0">
              <a:solidFill>
                <a:schemeClr val="tx1"/>
              </a:solidFill>
            </a:rPr>
            <a:t> LKPP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0" kern="1200" dirty="0">
              <a:solidFill>
                <a:schemeClr val="tx1"/>
              </a:solidFill>
            </a:rPr>
            <a:t>(</a:t>
          </a:r>
          <a:r>
            <a:rPr lang="en-US" sz="1500" b="0" kern="1200" dirty="0" err="1">
              <a:solidFill>
                <a:schemeClr val="tx1"/>
              </a:solidFill>
            </a:rPr>
            <a:t>berdasarkan</a:t>
          </a:r>
          <a:r>
            <a:rPr lang="en-US" sz="1500" b="0" kern="1200" dirty="0">
              <a:solidFill>
                <a:schemeClr val="tx1"/>
              </a:solidFill>
            </a:rPr>
            <a:t> </a:t>
          </a:r>
          <a:r>
            <a:rPr lang="en-US" sz="1500" b="0" kern="1200" dirty="0" err="1">
              <a:solidFill>
                <a:schemeClr val="tx1"/>
              </a:solidFill>
            </a:rPr>
            <a:t>Perka</a:t>
          </a:r>
          <a:r>
            <a:rPr lang="en-US" sz="1500" b="0" kern="1200" dirty="0">
              <a:solidFill>
                <a:schemeClr val="tx1"/>
              </a:solidFill>
            </a:rPr>
            <a:t> LKPP No.3 </a:t>
          </a:r>
          <a:r>
            <a:rPr lang="en-US" sz="1500" b="0" kern="1200" dirty="0" err="1">
              <a:solidFill>
                <a:schemeClr val="tx1"/>
              </a:solidFill>
            </a:rPr>
            <a:t>Tahun</a:t>
          </a:r>
          <a:r>
            <a:rPr lang="en-US" sz="1500" b="0" kern="1200" dirty="0">
              <a:solidFill>
                <a:schemeClr val="tx1"/>
              </a:solidFill>
            </a:rPr>
            <a:t> 2017)</a:t>
          </a:r>
        </a:p>
      </dsp:txBody>
      <dsp:txXfrm>
        <a:off x="6471339" y="300475"/>
        <a:ext cx="2862653" cy="21913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74EB7-856E-45FD-83F0-5F7C6F3E4372}" type="datetimeFigureOut">
              <a:rPr lang="en-US"/>
              <a:t>5/25/2018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886E15-F82A-4596-A46C-375C6D3981E1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83081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B0E40-8125-41F8-BB6C-139D8D531A4F}" type="datetimeFigureOut">
              <a:rPr lang="en-US"/>
              <a:t>5/25/2018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05DB2-FD3E-441D-8B7E-7AE83ECE27B3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94720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05DB2-FD3E-441D-8B7E-7AE83ECE27B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276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89A33-A361-4541-B6A7-456994CC0C02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3139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vertikal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Yang </a:t>
            </a:r>
            <a:r>
              <a:rPr lang="en-US" dirty="0" err="1">
                <a:sym typeface="Wingdings" panose="05000000000000000000" pitchFamily="2" charset="2"/>
              </a:rPr>
              <a:t>eselon</a:t>
            </a:r>
            <a:r>
              <a:rPr lang="en-US" dirty="0">
                <a:sym typeface="Wingdings" panose="05000000000000000000" pitchFamily="2" charset="2"/>
              </a:rPr>
              <a:t> 1 </a:t>
            </a:r>
            <a:r>
              <a:rPr lang="en-US" dirty="0" err="1">
                <a:sym typeface="Wingdings" panose="05000000000000000000" pitchFamily="2" charset="2"/>
              </a:rPr>
              <a:t>nya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bisa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digabungkan</a:t>
            </a:r>
            <a:r>
              <a:rPr lang="en-US" dirty="0">
                <a:sym typeface="Wingdings" panose="05000000000000000000" pitchFamily="2" charset="2"/>
              </a:rPr>
              <a:t> (</a:t>
            </a:r>
            <a:r>
              <a:rPr lang="en-US" dirty="0" err="1">
                <a:sym typeface="Wingdings" panose="05000000000000000000" pitchFamily="2" charset="2"/>
              </a:rPr>
              <a:t>jika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ada</a:t>
            </a:r>
            <a:r>
              <a:rPr lang="en-US" dirty="0">
                <a:sym typeface="Wingdings" panose="05000000000000000000" pitchFamily="2" charset="2"/>
              </a:rPr>
              <a:t> di 1 </a:t>
            </a:r>
            <a:r>
              <a:rPr lang="en-US" dirty="0" err="1">
                <a:sym typeface="Wingdings" panose="05000000000000000000" pitchFamily="2" charset="2"/>
              </a:rPr>
              <a:t>wilayah</a:t>
            </a:r>
            <a:r>
              <a:rPr lang="en-US" dirty="0">
                <a:sym typeface="Wingdings" panose="05000000000000000000" pitchFamily="2" charset="2"/>
              </a:rPr>
              <a:t> yang </a:t>
            </a:r>
            <a:r>
              <a:rPr lang="en-US" dirty="0" err="1">
                <a:sym typeface="Wingdings" panose="05000000000000000000" pitchFamily="2" charset="2"/>
              </a:rPr>
              <a:t>sama</a:t>
            </a:r>
            <a:r>
              <a:rPr lang="en-US" dirty="0">
                <a:sym typeface="Wingdings" panose="05000000000000000000" pitchFamily="2" charset="2"/>
              </a:rPr>
              <a:t>)</a:t>
            </a:r>
          </a:p>
          <a:p>
            <a:pPr marL="228600" indent="-228600">
              <a:buAutoNum type="arabicPeriod"/>
            </a:pPr>
            <a:r>
              <a:rPr lang="en-US" dirty="0" err="1">
                <a:sym typeface="Wingdings" panose="05000000000000000000" pitchFamily="2" charset="2"/>
              </a:rPr>
              <a:t>Digabungkan</a:t>
            </a:r>
            <a:r>
              <a:rPr lang="en-US" dirty="0">
                <a:sym typeface="Wingdings" panose="05000000000000000000" pitchFamily="2" charset="2"/>
              </a:rPr>
              <a:t> per-</a:t>
            </a:r>
            <a:r>
              <a:rPr lang="en-US" dirty="0" err="1">
                <a:sym typeface="Wingdings" panose="05000000000000000000" pitchFamily="2" charset="2"/>
              </a:rPr>
              <a:t>wilayah</a:t>
            </a:r>
            <a:r>
              <a:rPr lang="en-US" dirty="0">
                <a:sym typeface="Wingdings" panose="05000000000000000000" pitchFamily="2" charset="2"/>
              </a:rPr>
              <a:t>. (</a:t>
            </a:r>
            <a:r>
              <a:rPr lang="en-US" dirty="0" err="1">
                <a:sym typeface="Wingdings" panose="05000000000000000000" pitchFamily="2" charset="2"/>
              </a:rPr>
              <a:t>kelebihan</a:t>
            </a:r>
            <a:r>
              <a:rPr lang="en-US" dirty="0">
                <a:sym typeface="Wingdings" panose="05000000000000000000" pitchFamily="2" charset="2"/>
              </a:rPr>
              <a:t> dan </a:t>
            </a:r>
            <a:r>
              <a:rPr lang="en-US" dirty="0" err="1">
                <a:sym typeface="Wingdings" panose="05000000000000000000" pitchFamily="2" charset="2"/>
              </a:rPr>
              <a:t>kekurangan</a:t>
            </a:r>
            <a:r>
              <a:rPr lang="en-US" dirty="0">
                <a:sym typeface="Wingdings" panose="05000000000000000000" pitchFamily="2" charset="2"/>
              </a:rPr>
              <a:t>?)</a:t>
            </a:r>
          </a:p>
          <a:p>
            <a:pPr marL="228600" indent="-228600">
              <a:buAutoNum type="arabicPeriod"/>
            </a:pPr>
            <a:r>
              <a:rPr lang="en-US" dirty="0" err="1">
                <a:sym typeface="Wingdings" panose="05000000000000000000" pitchFamily="2" charset="2"/>
              </a:rPr>
              <a:t>Konsep</a:t>
            </a:r>
            <a:r>
              <a:rPr lang="en-US" dirty="0">
                <a:sym typeface="Wingdings" panose="05000000000000000000" pitchFamily="2" charset="2"/>
              </a:rPr>
              <a:t> LKPP: </a:t>
            </a:r>
            <a:r>
              <a:rPr lang="en-US" dirty="0" err="1">
                <a:sym typeface="Wingdings" panose="05000000000000000000" pitchFamily="2" charset="2"/>
              </a:rPr>
              <a:t>Semuanya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terpusat</a:t>
            </a:r>
            <a:r>
              <a:rPr lang="en-US" dirty="0">
                <a:sym typeface="Wingdings" panose="05000000000000000000" pitchFamily="2" charset="2"/>
              </a:rPr>
              <a:t> di </a:t>
            </a:r>
            <a:r>
              <a:rPr lang="en-US" dirty="0" err="1">
                <a:sym typeface="Wingdings" panose="05000000000000000000" pitchFamily="2" charset="2"/>
              </a:rPr>
              <a:t>Senayan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tp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nanti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ada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pembagian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wilayah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kerja</a:t>
            </a:r>
            <a:r>
              <a:rPr lang="en-US" dirty="0">
                <a:sym typeface="Wingdings" panose="05000000000000000000" pitchFamily="2" charset="2"/>
              </a:rPr>
              <a:t>. </a:t>
            </a:r>
            <a:endParaRPr lang="id-ID" dirty="0"/>
          </a:p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05DB2-FD3E-441D-8B7E-7AE83ECE27B3}" type="slidenum">
              <a:rPr lang="id-ID" smtClean="0"/>
              <a:t>18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18703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05DB2-FD3E-441D-8B7E-7AE83ECE27B3}" type="slidenum">
              <a:rPr lang="id-ID" smtClean="0"/>
              <a:t>20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865359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>
              <a:latin typeface="Open Sans Light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9C46DAEE-B922-448D-8131-510C4B16B713}" type="slidenum">
              <a:rPr lang="en-US" altLang="en-US" smtClean="0"/>
              <a:pPr>
                <a:defRPr/>
              </a:pPr>
              <a:t>22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04128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Tambahkan</a:t>
            </a:r>
            <a:r>
              <a:rPr lang="en-US" dirty="0" smtClean="0"/>
              <a:t> </a:t>
            </a:r>
            <a:r>
              <a:rPr lang="en-US" dirty="0" err="1" smtClean="0"/>
              <a:t>Isi</a:t>
            </a:r>
            <a:r>
              <a:rPr lang="en-US" baseline="0" dirty="0" smtClean="0"/>
              <a:t> </a:t>
            </a:r>
            <a:r>
              <a:rPr lang="en-US" dirty="0" err="1" smtClean="0"/>
              <a:t>Naskah</a:t>
            </a:r>
            <a:r>
              <a:rPr lang="en-US" dirty="0" smtClean="0"/>
              <a:t> </a:t>
            </a:r>
            <a:r>
              <a:rPr lang="en-US" dirty="0" err="1" smtClean="0"/>
              <a:t>Akademik</a:t>
            </a:r>
            <a:r>
              <a:rPr lang="en-US" baseline="0" dirty="0" smtClean="0"/>
              <a:t> …. Grade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nilai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tunjangan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349254-8FAE-4365-B1B3-DD9C0B54B58C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60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Tambahkan</a:t>
            </a:r>
            <a:r>
              <a:rPr lang="en-US" dirty="0" smtClean="0"/>
              <a:t> </a:t>
            </a:r>
            <a:r>
              <a:rPr lang="en-US" dirty="0" err="1" smtClean="0"/>
              <a:t>Isi</a:t>
            </a:r>
            <a:r>
              <a:rPr lang="en-US" baseline="0" dirty="0" smtClean="0"/>
              <a:t> </a:t>
            </a:r>
            <a:r>
              <a:rPr lang="en-US" dirty="0" err="1" smtClean="0"/>
              <a:t>Naskah</a:t>
            </a:r>
            <a:r>
              <a:rPr lang="en-US" dirty="0" smtClean="0"/>
              <a:t> </a:t>
            </a:r>
            <a:r>
              <a:rPr lang="en-US" dirty="0" err="1" smtClean="0"/>
              <a:t>Akademik</a:t>
            </a:r>
            <a:r>
              <a:rPr lang="en-US" baseline="0" dirty="0" smtClean="0"/>
              <a:t> …. Grade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nilai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tunjangan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349254-8FAE-4365-B1B3-DD9C0B54B58C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2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block"/>
          <p:cNvSpPr/>
          <p:nvPr/>
        </p:nvSpPr>
        <p:spPr bwMode="invGray">
          <a:xfrm>
            <a:off x="1141413" y="1600200"/>
            <a:ext cx="11047412" cy="32766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grpSp>
        <p:nvGrpSpPr>
          <p:cNvPr id="7" name="top graphic"/>
          <p:cNvGrpSpPr/>
          <p:nvPr/>
        </p:nvGrpSpPr>
        <p:grpSpPr>
          <a:xfrm>
            <a:off x="1279" y="0"/>
            <a:ext cx="12188952" cy="429768"/>
            <a:chOff x="1279" y="0"/>
            <a:chExt cx="12188952" cy="429768"/>
          </a:xfrm>
        </p:grpSpPr>
        <p:sp>
          <p:nvSpPr>
            <p:cNvPr id="8" name="Rectangle 7"/>
            <p:cNvSpPr/>
            <p:nvPr/>
          </p:nvSpPr>
          <p:spPr>
            <a:xfrm>
              <a:off x="1279" y="0"/>
              <a:ext cx="12188952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279" y="228600"/>
              <a:ext cx="12188952" cy="20116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279" y="306324"/>
              <a:ext cx="12188952" cy="45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</p:grpSp>
      <p:grpSp>
        <p:nvGrpSpPr>
          <p:cNvPr id="23" name="bottom graphic"/>
          <p:cNvGrpSpPr/>
          <p:nvPr/>
        </p:nvGrpSpPr>
        <p:grpSpPr>
          <a:xfrm>
            <a:off x="0" y="6080760"/>
            <a:ext cx="12190231" cy="777240"/>
            <a:chOff x="0" y="6080760"/>
            <a:chExt cx="12190231" cy="777240"/>
          </a:xfrm>
        </p:grpSpPr>
        <p:sp>
          <p:nvSpPr>
            <p:cNvPr id="13" name="Rectangle 12"/>
            <p:cNvSpPr/>
            <p:nvPr/>
          </p:nvSpPr>
          <p:spPr>
            <a:xfrm>
              <a:off x="0" y="6217920"/>
              <a:ext cx="12188825" cy="6400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279" y="6080760"/>
              <a:ext cx="12188952" cy="97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279" y="6172200"/>
              <a:ext cx="12188952" cy="27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invGray">
          <a:xfrm>
            <a:off x="1522414" y="1905000"/>
            <a:ext cx="9143998" cy="26670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bg1"/>
                </a:solidFill>
                <a:effectLst>
                  <a:outerShdw blurRad="889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029200"/>
            <a:ext cx="8229598" cy="838200"/>
          </a:xfr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B76B7-5811-4114-8A95-998148FFD529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16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077A-EF7A-41AA-8976-110EB7416C60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79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94507" y="609600"/>
            <a:ext cx="1143001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3" y="609600"/>
            <a:ext cx="7696198" cy="5410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5912B-6681-4BDF-AE10-F59636249FF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41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C8E22-D0BA-4CB4-9C32-B27533199514}" type="datetime1">
              <a:rPr lang="en-US" smtClean="0"/>
              <a:t>5/25/2018</a:t>
            </a:fld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0647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254986" y="164638"/>
            <a:ext cx="993383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254986" y="932723"/>
            <a:ext cx="993383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9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940289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88825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88825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9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85535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88825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12188825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9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784622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88825" cy="1179288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6337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180A9-7A83-412D-A8AC-5AF60A8AA507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9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4876800"/>
            <a:ext cx="8229598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563DF0-FDDF-4143-9D8C-6AF41892E17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10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4999"/>
            <a:ext cx="4435564" cy="408892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849" y="1904999"/>
            <a:ext cx="4435564" cy="408892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83F9-4677-4C31-8407-7919061A580B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25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419599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590801"/>
            <a:ext cx="4419599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6814" y="1828800"/>
            <a:ext cx="4419599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6814" y="2590801"/>
            <a:ext cx="4419599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939A6-3450-434F-A872-BEE63F7EB09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70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ABB1C-FA00-4171-BA31-4C5E719472F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31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bottom graphic"/>
          <p:cNvGrpSpPr/>
          <p:nvPr userDrawn="1"/>
        </p:nvGrpSpPr>
        <p:grpSpPr>
          <a:xfrm>
            <a:off x="0" y="6309360"/>
            <a:ext cx="12190231" cy="548640"/>
            <a:chOff x="0" y="6309360"/>
            <a:chExt cx="12190231" cy="548640"/>
          </a:xfrm>
        </p:grpSpPr>
        <p:sp>
          <p:nvSpPr>
            <p:cNvPr id="7" name="Rectangle 6"/>
            <p:cNvSpPr/>
            <p:nvPr/>
          </p:nvSpPr>
          <p:spPr>
            <a:xfrm>
              <a:off x="0" y="6400800"/>
              <a:ext cx="12188825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279" y="6309360"/>
              <a:ext cx="12188952" cy="97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279" y="6379143"/>
              <a:ext cx="12188952" cy="27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C8610-5B57-4C6B-BF9F-F5397A1F60B8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03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"/>
          <p:cNvSpPr/>
          <p:nvPr/>
        </p:nvSpPr>
        <p:spPr>
          <a:xfrm>
            <a:off x="1217610" y="1019175"/>
            <a:ext cx="6126480" cy="4572000"/>
          </a:xfrm>
          <a:prstGeom prst="rect">
            <a:avLst/>
          </a:prstGeom>
          <a:noFill/>
          <a:ln w="1016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3214" y="1371600"/>
            <a:ext cx="3124200" cy="2057400"/>
          </a:xfrm>
        </p:spPr>
        <p:txBody>
          <a:bodyPr anchor="b">
            <a:normAutofit/>
          </a:bodyPr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1930" y="1293495"/>
            <a:ext cx="5577840" cy="40233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3214" y="3536829"/>
            <a:ext cx="3124200" cy="1797169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BF3DD-8B6D-46AA-BCA9-242D4EF63DDF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13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"/>
          <p:cNvSpPr/>
          <p:nvPr/>
        </p:nvSpPr>
        <p:spPr>
          <a:xfrm>
            <a:off x="1217610" y="1019175"/>
            <a:ext cx="6126480" cy="4572000"/>
          </a:xfrm>
          <a:prstGeom prst="rect">
            <a:avLst/>
          </a:prstGeom>
          <a:noFill/>
          <a:ln w="1016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3214" y="1371600"/>
            <a:ext cx="3124200" cy="2057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1400490" y="1202055"/>
            <a:ext cx="5760720" cy="4206240"/>
          </a:xfrm>
          <a:solidFill>
            <a:schemeClr val="bg1">
              <a:lumMod val="95000"/>
            </a:schemeClr>
          </a:solidFill>
        </p:spPr>
        <p:txBody>
          <a:bodyPr tIns="914400">
            <a:normAutofit/>
          </a:bodyPr>
          <a:lstStyle>
            <a:lvl1pPr marL="0" indent="0" algn="ctr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3214" y="3536829"/>
            <a:ext cx="3124200" cy="1797171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41AE9-3D4A-4A08-B03D-DC6D2ADF546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86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bottom graphic"/>
          <p:cNvGrpSpPr/>
          <p:nvPr/>
        </p:nvGrpSpPr>
        <p:grpSpPr>
          <a:xfrm>
            <a:off x="0" y="6309360"/>
            <a:ext cx="12190231" cy="548640"/>
            <a:chOff x="0" y="6309360"/>
            <a:chExt cx="12190231" cy="548640"/>
          </a:xfrm>
        </p:grpSpPr>
        <p:sp>
          <p:nvSpPr>
            <p:cNvPr id="7" name="Rectangle 6"/>
            <p:cNvSpPr/>
            <p:nvPr/>
          </p:nvSpPr>
          <p:spPr>
            <a:xfrm>
              <a:off x="0" y="6400800"/>
              <a:ext cx="12188825" cy="45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279" y="6309360"/>
              <a:ext cx="12188952" cy="97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279" y="6379143"/>
              <a:ext cx="12188952" cy="27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</p:grpSp>
      <p:grpSp>
        <p:nvGrpSpPr>
          <p:cNvPr id="10" name="top graphic"/>
          <p:cNvGrpSpPr/>
          <p:nvPr/>
        </p:nvGrpSpPr>
        <p:grpSpPr>
          <a:xfrm>
            <a:off x="1279" y="0"/>
            <a:ext cx="12188952" cy="320040"/>
            <a:chOff x="1279" y="0"/>
            <a:chExt cx="12188952" cy="320040"/>
          </a:xfrm>
        </p:grpSpPr>
        <p:sp>
          <p:nvSpPr>
            <p:cNvPr id="11" name="Rectangle 10"/>
            <p:cNvSpPr/>
            <p:nvPr/>
          </p:nvSpPr>
          <p:spPr>
            <a:xfrm>
              <a:off x="1279" y="0"/>
              <a:ext cx="12188952" cy="1702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279" y="170234"/>
              <a:ext cx="12188952" cy="14980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279" y="231421"/>
              <a:ext cx="12188952" cy="274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876" y="609600"/>
            <a:ext cx="9143538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876" y="1905000"/>
            <a:ext cx="9143538" cy="3697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1507498" y="6516865"/>
            <a:ext cx="606214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7994363" y="6516865"/>
            <a:ext cx="132762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5C6E67D0-0200-42BE-A0B2-78C70FBBB312}" type="datetime1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9730094" y="6516865"/>
            <a:ext cx="93631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681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14" r:id="rId12"/>
    <p:sldLayoutId id="2147483936" r:id="rId13"/>
    <p:sldLayoutId id="2147483937" r:id="rId14"/>
    <p:sldLayoutId id="2147483938" r:id="rId15"/>
    <p:sldLayoutId id="2147483939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100000"/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100000"/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100000"/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100000"/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7868" y="2414972"/>
            <a:ext cx="7452318" cy="2028056"/>
          </a:xfrm>
        </p:spPr>
        <p:txBody>
          <a:bodyPr>
            <a:normAutofit fontScale="90000"/>
          </a:bodyPr>
          <a:lstStyle/>
          <a:p>
            <a:r>
              <a:rPr lang="en-US" sz="5000" dirty="0" err="1"/>
              <a:t>Jabatan</a:t>
            </a:r>
            <a:r>
              <a:rPr lang="en-US" sz="5000" dirty="0"/>
              <a:t> </a:t>
            </a:r>
            <a:r>
              <a:rPr lang="en-US" sz="5000" dirty="0" err="1"/>
              <a:t>Fungsional</a:t>
            </a:r>
            <a:r>
              <a:rPr lang="en-US" sz="5000" dirty="0"/>
              <a:t> </a:t>
            </a:r>
            <a:r>
              <a:rPr lang="en-US" sz="5000" dirty="0" err="1"/>
              <a:t>Pengelola</a:t>
            </a:r>
            <a:r>
              <a:rPr lang="en-US" sz="5000" dirty="0"/>
              <a:t> </a:t>
            </a:r>
            <a:r>
              <a:rPr lang="en-US" sz="5000" dirty="0" err="1"/>
              <a:t>Pengadaan</a:t>
            </a:r>
            <a:r>
              <a:rPr lang="en-US" sz="5000" dirty="0"/>
              <a:t> </a:t>
            </a:r>
            <a:r>
              <a:rPr lang="en-US" sz="5000" dirty="0" err="1" smtClean="0"/>
              <a:t>Barang</a:t>
            </a:r>
            <a:r>
              <a:rPr lang="en-US" sz="5000" dirty="0" smtClean="0"/>
              <a:t>/</a:t>
            </a:r>
            <a:r>
              <a:rPr lang="en-US" sz="5000" dirty="0" err="1" smtClean="0"/>
              <a:t>Jasa</a:t>
            </a:r>
            <a:r>
              <a:rPr lang="id-ID" sz="5000" dirty="0"/>
              <a:t/>
            </a:r>
            <a:br>
              <a:rPr lang="id-ID" sz="5000" dirty="0"/>
            </a:br>
            <a:r>
              <a:rPr lang="id-ID" sz="5000" dirty="0" smtClean="0"/>
              <a:t>(JF-PPBJ)</a:t>
            </a:r>
            <a:r>
              <a:rPr lang="en-US" sz="5000" dirty="0" smtClean="0"/>
              <a:t> </a:t>
            </a:r>
            <a:r>
              <a:rPr lang="en-US" sz="5000" dirty="0"/>
              <a:t/>
            </a:r>
            <a:br>
              <a:rPr lang="en-US" sz="5000" dirty="0"/>
            </a:br>
            <a:r>
              <a:rPr lang="id-ID" sz="5000" dirty="0" smtClean="0"/>
              <a:t/>
            </a:r>
            <a:br>
              <a:rPr lang="id-ID" sz="5000" dirty="0" smtClean="0"/>
            </a:br>
            <a:r>
              <a:rPr lang="en-US" sz="5000" dirty="0" err="1" smtClean="0"/>
              <a:t>Kemendikbud</a:t>
            </a:r>
            <a:endParaRPr lang="en-US" sz="5000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108112" y="5085184"/>
            <a:ext cx="9972600" cy="838200"/>
          </a:xfrm>
        </p:spPr>
        <p:txBody>
          <a:bodyPr/>
          <a:lstStyle/>
          <a:p>
            <a:r>
              <a:rPr lang="en-US" dirty="0"/>
              <a:t>25 Mei 2018| </a:t>
            </a:r>
            <a:r>
              <a:rPr lang="en-US" dirty="0" err="1"/>
              <a:t>Kepala</a:t>
            </a:r>
            <a:r>
              <a:rPr lang="en-US" dirty="0"/>
              <a:t> Biro </a:t>
            </a:r>
            <a:r>
              <a:rPr lang="en-US" dirty="0" err="1"/>
              <a:t>Umum</a:t>
            </a:r>
            <a:r>
              <a:rPr lang="en-US" dirty="0"/>
              <a:t>| Kementerian Pendidikan dan </a:t>
            </a:r>
            <a:r>
              <a:rPr lang="en-US" dirty="0" err="1"/>
              <a:t>Kebudayaan</a:t>
            </a:r>
            <a:endParaRPr lang="en-US" dirty="0"/>
          </a:p>
        </p:txBody>
      </p:sp>
      <p:pic>
        <p:nvPicPr>
          <p:cNvPr id="1030" name="Picture 6" descr="Hiring new members concept Free Vector">
            <a:extLst>
              <a:ext uri="{FF2B5EF4-FFF2-40B4-BE49-F238E27FC236}">
                <a16:creationId xmlns:a16="http://schemas.microsoft.com/office/drawing/2014/main" xmlns="" id="{5C265350-6725-4A32-A004-D038D87D4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8386" y="1569825"/>
            <a:ext cx="3960439" cy="333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18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22876" y="609600"/>
            <a:ext cx="9143538" cy="443136"/>
          </a:xfrm>
        </p:spPr>
        <p:txBody>
          <a:bodyPr>
            <a:noAutofit/>
          </a:bodyPr>
          <a:lstStyle/>
          <a:p>
            <a:r>
              <a:rPr lang="id-ID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REKAP DATA EXISTING JF-PPBJ PER UNIT UTAMA</a:t>
            </a:r>
            <a:endParaRPr lang="id-ID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707477"/>
              </p:ext>
            </p:extLst>
          </p:nvPr>
        </p:nvGraphicFramePr>
        <p:xfrm>
          <a:off x="2205980" y="1340764"/>
          <a:ext cx="7848872" cy="475253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847001"/>
                <a:gridCol w="2653935"/>
                <a:gridCol w="1355201"/>
                <a:gridCol w="1355201"/>
                <a:gridCol w="1637534"/>
              </a:tblGrid>
              <a:tr h="45873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Unit Utama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PETA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TERISI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BLM ADA</a:t>
                      </a:r>
                    </a:p>
                  </a:txBody>
                  <a:tcPr marL="7620" marR="7620" marT="7620" marB="0" anchor="ctr"/>
                </a:tc>
              </a:tr>
              <a:tr h="477088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Badan Bahasa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/>
                </a:tc>
              </a:tr>
              <a:tr h="477088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Balitbang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477088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Diten Dikdasmen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/>
                </a:tc>
              </a:tr>
              <a:tr h="477088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Ditjen GTK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/>
                </a:tc>
              </a:tr>
              <a:tr h="477088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Ditjen Kebudayaan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/>
                </a:tc>
              </a:tr>
              <a:tr h="477088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Ditjen PAUD Dikmas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/>
                </a:tc>
              </a:tr>
              <a:tr h="477088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Sekjen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/>
                </a:tc>
              </a:tr>
              <a:tr h="477088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Itjen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477088">
                <a:tc>
                  <a:txBody>
                    <a:bodyPr/>
                    <a:lstStyle/>
                    <a:p>
                      <a:pPr algn="l" fontAlgn="b"/>
                      <a:endParaRPr lang="id-ID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Jumlah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8813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3. </a:t>
            </a:r>
            <a:r>
              <a:rPr lang="id-ID" dirty="0"/>
              <a:t>Analisis Kebutuhan JF-PPBJ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5334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d-ID" sz="3600" dirty="0" smtClean="0"/>
              <a:t>Perhitungan </a:t>
            </a:r>
            <a:br>
              <a:rPr lang="id-ID" sz="3600" dirty="0" smtClean="0"/>
            </a:br>
            <a:r>
              <a:rPr lang="id-ID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Unsur Perhitungan Beban Kerja</a:t>
            </a:r>
            <a:endParaRPr lang="id-ID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908" y="1700808"/>
            <a:ext cx="9289032" cy="462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52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d-ID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Beban Kerja Paket Pengadaan Kemendikbud 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Berdasar data rata2 tahun 2016/2017</a:t>
            </a:r>
            <a:endParaRPr lang="id-ID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2859799"/>
              </p:ext>
            </p:extLst>
          </p:nvPr>
        </p:nvGraphicFramePr>
        <p:xfrm>
          <a:off x="1557909" y="1916832"/>
          <a:ext cx="9609431" cy="3816423"/>
        </p:xfrm>
        <a:graphic>
          <a:graphicData uri="http://schemas.openxmlformats.org/drawingml/2006/table">
            <a:tbl>
              <a:tblPr/>
              <a:tblGrid>
                <a:gridCol w="430000"/>
                <a:gridCol w="1350836"/>
                <a:gridCol w="903000"/>
                <a:gridCol w="1139501"/>
                <a:gridCol w="1139501"/>
                <a:gridCol w="1139501"/>
                <a:gridCol w="1139501"/>
                <a:gridCol w="1139501"/>
                <a:gridCol w="1228090"/>
              </a:tblGrid>
              <a:tr h="39532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Pelaksana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Tahun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Rata rata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Jenis Pengadaan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790654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Barang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Kons-truksi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Jasa Lainnya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Konsul-</a:t>
                      </a:r>
                      <a:br>
                        <a:rPr lang="id-ID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id-ID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tansi</a:t>
                      </a:r>
                      <a:endParaRPr lang="id-ID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95326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745039"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Pokja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</a:t>
                      </a:r>
                      <a:r>
                        <a:rPr lang="id-ID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1.846 </a:t>
                      </a:r>
                      <a:endParaRPr lang="id-ID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940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1.393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557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293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460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84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039"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</a:t>
                      </a:r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7.851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9.092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8.472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3.389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1.779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2.796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508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039"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</a:t>
                      </a:r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9.697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10.032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9.865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3.946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2.072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3.255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592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904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70B8C7-BE4D-41D8-B7DB-4A4B38B32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>
                <a:latin typeface="Arial Rounded MT Bold" panose="020F0704030504030204" pitchFamily="34" charset="0"/>
              </a:rPr>
              <a:t>Hasil Perhitungan </a:t>
            </a:r>
            <a:br>
              <a:rPr lang="id-ID" dirty="0" smtClean="0">
                <a:latin typeface="Arial Rounded MT Bold" panose="020F0704030504030204" pitchFamily="34" charset="0"/>
              </a:rPr>
            </a:br>
            <a:r>
              <a:rPr lang="en-US" dirty="0" err="1" smtClean="0">
                <a:latin typeface="Arial Rounded MT Bold" panose="020F0704030504030204" pitchFamily="34" charset="0"/>
              </a:rPr>
              <a:t>Kebutuhan</a:t>
            </a:r>
            <a:r>
              <a:rPr lang="en-US" dirty="0" smtClean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Jabatan</a:t>
            </a:r>
            <a:r>
              <a:rPr lang="en-US" dirty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Fungsional</a:t>
            </a:r>
            <a:r>
              <a:rPr lang="en-US" dirty="0">
                <a:latin typeface="Arial Rounded MT Bold" panose="020F0704030504030204" pitchFamily="34" charset="0"/>
              </a:rPr>
              <a:t> PPBJ</a:t>
            </a:r>
            <a:endParaRPr lang="id-ID" dirty="0">
              <a:latin typeface="Arial Rounded MT Bold" panose="020F070403050403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B20517E5-F454-9B4A-93ED-A8C381F505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7817200"/>
              </p:ext>
            </p:extLst>
          </p:nvPr>
        </p:nvGraphicFramePr>
        <p:xfrm>
          <a:off x="1522877" y="2153126"/>
          <a:ext cx="9143538" cy="2626995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96730">
                  <a:extLst>
                    <a:ext uri="{9D8B030D-6E8A-4147-A177-3AD203B41FA5}">
                      <a16:colId xmlns:a16="http://schemas.microsoft.com/office/drawing/2014/main" xmlns="" val="623823183"/>
                    </a:ext>
                  </a:extLst>
                </a:gridCol>
                <a:gridCol w="6641485">
                  <a:extLst>
                    <a:ext uri="{9D8B030D-6E8A-4147-A177-3AD203B41FA5}">
                      <a16:colId xmlns:a16="http://schemas.microsoft.com/office/drawing/2014/main" xmlns="" val="3912573912"/>
                    </a:ext>
                  </a:extLst>
                </a:gridCol>
                <a:gridCol w="2005323">
                  <a:extLst>
                    <a:ext uri="{9D8B030D-6E8A-4147-A177-3AD203B41FA5}">
                      <a16:colId xmlns:a16="http://schemas.microsoft.com/office/drawing/2014/main" xmlns="" val="3357743704"/>
                    </a:ext>
                  </a:extLst>
                </a:gridCol>
              </a:tblGrid>
              <a:tr h="319639"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NO</a:t>
                      </a:r>
                      <a:endParaRPr lang="en-ID" sz="24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  KEBUTUHAN JABATAN FUNGSIONAL</a:t>
                      </a:r>
                      <a:endParaRPr lang="en-ID" sz="24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2400" u="none" strike="noStrike" dirty="0">
                          <a:effectLst/>
                        </a:rPr>
                        <a:t>JUMLAH</a:t>
                      </a:r>
                      <a:endParaRPr lang="en-ID" sz="24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28405308"/>
                  </a:ext>
                </a:extLst>
              </a:tr>
              <a:tr h="74815">
                <a:tc>
                  <a:txBody>
                    <a:bodyPr/>
                    <a:lstStyle/>
                    <a:p>
                      <a:pPr algn="ctr" fontAlgn="b"/>
                      <a:r>
                        <a:rPr lang="en-ID" sz="2400" u="none" strike="noStrike" dirty="0">
                          <a:effectLst/>
                        </a:rPr>
                        <a:t>1</a:t>
                      </a:r>
                      <a:endParaRPr lang="en-ID" sz="24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  JABFUNG KELOMPOK KERJA </a:t>
                      </a:r>
                      <a:r>
                        <a:rPr lang="en-ID" sz="2400" u="none" strike="noStrike" dirty="0" smtClean="0">
                          <a:effectLst/>
                        </a:rPr>
                        <a:t>PEMILIHAN</a:t>
                      </a:r>
                      <a:r>
                        <a:rPr lang="id-ID" sz="2400" u="none" strike="noStrike" dirty="0" smtClean="0">
                          <a:effectLst/>
                        </a:rPr>
                        <a:t> (POKJA)</a:t>
                      </a:r>
                      <a:endParaRPr lang="en-ID" sz="24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  56,82 </a:t>
                      </a:r>
                      <a:endParaRPr lang="en-ID" sz="24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215152818"/>
                  </a:ext>
                </a:extLst>
              </a:tr>
              <a:tr h="319639">
                <a:tc>
                  <a:txBody>
                    <a:bodyPr/>
                    <a:lstStyle/>
                    <a:p>
                      <a:pPr algn="ctr" fontAlgn="b"/>
                      <a:r>
                        <a:rPr lang="id-ID" sz="2400" u="none" strike="noStrike" dirty="0" smtClean="0">
                          <a:effectLst/>
                        </a:rPr>
                        <a:t>2</a:t>
                      </a:r>
                      <a:endParaRPr lang="en-ID" sz="24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  JABFUNG PEJABAT </a:t>
                      </a:r>
                      <a:r>
                        <a:rPr lang="en-ID" sz="2400" u="none" strike="noStrike" dirty="0" smtClean="0">
                          <a:effectLst/>
                        </a:rPr>
                        <a:t>PENGADAAN</a:t>
                      </a:r>
                      <a:r>
                        <a:rPr lang="id-ID" sz="2400" u="none" strike="noStrike" baseline="0" dirty="0" smtClean="0">
                          <a:effectLst/>
                        </a:rPr>
                        <a:t> (PP)</a:t>
                      </a:r>
                      <a:endParaRPr lang="en-ID" sz="24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  </a:t>
                      </a:r>
                      <a:r>
                        <a:rPr lang="en-ID" sz="2400" u="none" strike="noStrike" dirty="0" smtClean="0">
                          <a:effectLst/>
                        </a:rPr>
                        <a:t>5</a:t>
                      </a:r>
                      <a:r>
                        <a:rPr lang="id-ID" sz="2400" u="none" strike="noStrike" dirty="0" smtClean="0">
                          <a:effectLst/>
                        </a:rPr>
                        <a:t>94</a:t>
                      </a:r>
                      <a:r>
                        <a:rPr lang="en-ID" sz="2400" u="none" strike="noStrike" dirty="0" smtClean="0">
                          <a:effectLst/>
                        </a:rPr>
                        <a:t>,</a:t>
                      </a:r>
                      <a:r>
                        <a:rPr lang="id-ID" sz="2400" u="none" strike="noStrike" dirty="0" smtClean="0">
                          <a:effectLst/>
                        </a:rPr>
                        <a:t>80</a:t>
                      </a:r>
                      <a:r>
                        <a:rPr lang="en-ID" sz="2400" u="none" strike="noStrike" dirty="0" smtClean="0">
                          <a:effectLst/>
                        </a:rPr>
                        <a:t> </a:t>
                      </a:r>
                      <a:endParaRPr lang="en-ID" sz="2400" b="0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81403937"/>
                  </a:ext>
                </a:extLst>
              </a:tr>
              <a:tr h="319639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ID" sz="2400" b="1" u="none" strike="noStrike" dirty="0">
                          <a:effectLst/>
                        </a:rPr>
                        <a:t>TOTAL</a:t>
                      </a:r>
                      <a:endParaRPr lang="en-ID" sz="24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b="1" u="none" strike="noStrike" dirty="0">
                          <a:effectLst/>
                        </a:rPr>
                        <a:t>  651,62 </a:t>
                      </a:r>
                      <a:endParaRPr lang="en-ID" sz="24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237946994"/>
                  </a:ext>
                </a:extLst>
              </a:tr>
              <a:tr h="319639">
                <a:tc>
                  <a:txBody>
                    <a:bodyPr/>
                    <a:lstStyle/>
                    <a:p>
                      <a:pPr algn="l" fontAlgn="b"/>
                      <a:r>
                        <a:rPr lang="en-ID" sz="1200" u="none" strike="noStrike" dirty="0">
                          <a:effectLst/>
                        </a:rPr>
                        <a:t> 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  JABFUNG PERTAMA</a:t>
                      </a:r>
                      <a:endParaRPr lang="en-ID" sz="24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  293,23 </a:t>
                      </a:r>
                      <a:endParaRPr lang="en-ID" sz="24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832261066"/>
                  </a:ext>
                </a:extLst>
              </a:tr>
              <a:tr h="319639">
                <a:tc>
                  <a:txBody>
                    <a:bodyPr/>
                    <a:lstStyle/>
                    <a:p>
                      <a:pPr algn="l" fontAlgn="b"/>
                      <a:r>
                        <a:rPr lang="en-ID" sz="1200" u="none" strike="noStrike" dirty="0">
                          <a:effectLst/>
                        </a:rPr>
                        <a:t> 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  JABFUNG MUDA</a:t>
                      </a:r>
                      <a:endParaRPr lang="en-ID" sz="24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  228,07 </a:t>
                      </a:r>
                      <a:endParaRPr lang="en-ID" sz="24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400541319"/>
                  </a:ext>
                </a:extLst>
              </a:tr>
              <a:tr h="319639">
                <a:tc>
                  <a:txBody>
                    <a:bodyPr/>
                    <a:lstStyle/>
                    <a:p>
                      <a:pPr algn="l" fontAlgn="b"/>
                      <a:r>
                        <a:rPr lang="en-ID" sz="1200" u="none" strike="noStrike">
                          <a:effectLst/>
                        </a:rPr>
                        <a:t> </a:t>
                      </a:r>
                      <a:endParaRPr lang="en-ID" sz="1200" b="1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  JABFUNG MADYA</a:t>
                      </a:r>
                      <a:endParaRPr lang="en-ID" sz="24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400" u="none" strike="noStrike" dirty="0">
                          <a:effectLst/>
                        </a:rPr>
                        <a:t>  130,32 </a:t>
                      </a:r>
                      <a:endParaRPr lang="en-ID" sz="24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92943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552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876" y="609600"/>
            <a:ext cx="9143538" cy="731168"/>
          </a:xfrm>
        </p:spPr>
        <p:txBody>
          <a:bodyPr/>
          <a:lstStyle/>
          <a:p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REKAP DATA TERKAIT JF-PPBJ</a:t>
            </a:r>
            <a:endPara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340768"/>
            <a:ext cx="9433048" cy="4863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894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08CC6E-294F-4EE1-8B5A-FE837B7FD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>
                <a:latin typeface="Arial Rounded MT Bold" panose="020F0704030504030204" pitchFamily="34" charset="0"/>
              </a:rPr>
              <a:t>CONTOH HASIL HITUNGAN </a:t>
            </a:r>
            <a:br>
              <a:rPr lang="id-ID" dirty="0" smtClean="0">
                <a:latin typeface="Arial Rounded MT Bold" panose="020F0704030504030204" pitchFamily="34" charset="0"/>
              </a:rPr>
            </a:br>
            <a:r>
              <a:rPr lang="id-ID" dirty="0" smtClean="0">
                <a:latin typeface="Arial Rounded MT Bold" panose="020F0704030504030204" pitchFamily="34" charset="0"/>
              </a:rPr>
              <a:t>KEBUTUHAN JF-PPBJ PER SATKER</a:t>
            </a:r>
            <a:endParaRPr lang="id-ID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8AA952A-8534-4232-A3AB-7EAA4C975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2876" y="1905000"/>
            <a:ext cx="4427520" cy="3697465"/>
          </a:xfrm>
        </p:spPr>
        <p:txBody>
          <a:bodyPr/>
          <a:lstStyle/>
          <a:p>
            <a:pPr marL="0" indent="0">
              <a:buNone/>
            </a:pPr>
            <a:r>
              <a:rPr lang="id-ID" dirty="0"/>
              <a:t>Terbesar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5BF49010-6EEF-B04B-9B41-128596D26D6E}"/>
              </a:ext>
            </a:extLst>
          </p:cNvPr>
          <p:cNvSpPr txBox="1">
            <a:spLocks/>
          </p:cNvSpPr>
          <p:nvPr/>
        </p:nvSpPr>
        <p:spPr>
          <a:xfrm>
            <a:off x="6382444" y="1903927"/>
            <a:ext cx="4427520" cy="3697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SzPct val="100000"/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830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402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id-ID" dirty="0"/>
              <a:t>Terkecil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44441E41-7DE0-A845-B3D4-11C3480D5D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977131"/>
              </p:ext>
            </p:extLst>
          </p:nvPr>
        </p:nvGraphicFramePr>
        <p:xfrm>
          <a:off x="1522876" y="2452495"/>
          <a:ext cx="4207864" cy="260032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39088">
                  <a:extLst>
                    <a:ext uri="{9D8B030D-6E8A-4147-A177-3AD203B41FA5}">
                      <a16:colId xmlns:a16="http://schemas.microsoft.com/office/drawing/2014/main" xmlns="" val="2735399364"/>
                    </a:ext>
                  </a:extLst>
                </a:gridCol>
                <a:gridCol w="2677858">
                  <a:extLst>
                    <a:ext uri="{9D8B030D-6E8A-4147-A177-3AD203B41FA5}">
                      <a16:colId xmlns:a16="http://schemas.microsoft.com/office/drawing/2014/main" xmlns="" val="1835826244"/>
                    </a:ext>
                  </a:extLst>
                </a:gridCol>
                <a:gridCol w="990918">
                  <a:extLst>
                    <a:ext uri="{9D8B030D-6E8A-4147-A177-3AD203B41FA5}">
                      <a16:colId xmlns:a16="http://schemas.microsoft.com/office/drawing/2014/main" xmlns="" val="35890072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No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Nama </a:t>
                      </a:r>
                      <a:r>
                        <a:rPr lang="en-US" sz="2000" dirty="0" err="1"/>
                        <a:t>Satker</a:t>
                      </a:r>
                      <a:endParaRPr lang="en-US" sz="20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Jumlah</a:t>
                      </a:r>
                      <a:endParaRPr lang="en-US" sz="20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45229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DIREKTORAT PSMP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77,88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0945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SETDITJEN DIKDASMEN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35,50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71022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DIREKTORAT PEMBINAAN GURU DIKDAS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29,73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34157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4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BIRO UMUM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29,33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37598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5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DIREKTORAT PSMA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24,53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7395096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1C59470B-8D97-7441-BFFE-D39756BFAE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845788"/>
              </p:ext>
            </p:extLst>
          </p:nvPr>
        </p:nvGraphicFramePr>
        <p:xfrm>
          <a:off x="6382444" y="2452496"/>
          <a:ext cx="4464496" cy="260032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39088">
                  <a:extLst>
                    <a:ext uri="{9D8B030D-6E8A-4147-A177-3AD203B41FA5}">
                      <a16:colId xmlns:a16="http://schemas.microsoft.com/office/drawing/2014/main" xmlns="" val="2735399364"/>
                    </a:ext>
                  </a:extLst>
                </a:gridCol>
                <a:gridCol w="2917296">
                  <a:extLst>
                    <a:ext uri="{9D8B030D-6E8A-4147-A177-3AD203B41FA5}">
                      <a16:colId xmlns:a16="http://schemas.microsoft.com/office/drawing/2014/main" xmlns="" val="1835826244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35890072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No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Nama </a:t>
                      </a:r>
                      <a:r>
                        <a:rPr lang="en-US" sz="2000" dirty="0" err="1"/>
                        <a:t>Satker</a:t>
                      </a:r>
                      <a:endParaRPr lang="en-US" sz="20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Jumlah</a:t>
                      </a:r>
                      <a:endParaRPr lang="en-US" sz="20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45229796"/>
                  </a:ext>
                </a:extLst>
              </a:tr>
              <a:tr h="367221">
                <a:tc>
                  <a:txBody>
                    <a:bodyPr/>
                    <a:lstStyle/>
                    <a:p>
                      <a:r>
                        <a:rPr lang="en-US" sz="2000" dirty="0"/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BP-PAUD </a:t>
                      </a:r>
                      <a:r>
                        <a:rPr lang="en-ID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dan</a:t>
                      </a:r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DIKMAS KALTIM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0945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BPCB SAMARINDA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71022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LPMP KEPULAUAN RIAU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34157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4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BALAI BAHASA JAYAPURA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37598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5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KANTOR BAHASA JAMBI</a:t>
                      </a:r>
                    </a:p>
                  </a:txBody>
                  <a:tcPr marL="9525" marR="9525" marT="9525" marB="0" anchor="b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73950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73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4. Tindak Lanjut Pemenuhan</a:t>
            </a:r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7685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CB72BA-384F-48AE-B7F7-59EFEEFBC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Arial Rounded MT Bold" panose="020F0704030504030204" pitchFamily="34" charset="0"/>
              </a:rPr>
              <a:t>Usulan</a:t>
            </a:r>
            <a:r>
              <a:rPr lang="en-US" dirty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terkait</a:t>
            </a:r>
            <a:r>
              <a:rPr lang="en-US" dirty="0">
                <a:latin typeface="Arial Rounded MT Bold" panose="020F0704030504030204" pitchFamily="34" charset="0"/>
              </a:rPr>
              <a:t> Hasil </a:t>
            </a:r>
            <a:r>
              <a:rPr lang="en-US" dirty="0" err="1">
                <a:latin typeface="Arial Rounded MT Bold" panose="020F0704030504030204" pitchFamily="34" charset="0"/>
              </a:rPr>
              <a:t>Perhitungan</a:t>
            </a:r>
            <a:r>
              <a:rPr lang="en-US" dirty="0">
                <a:latin typeface="Arial Rounded MT Bold" panose="020F0704030504030204" pitchFamily="34" charset="0"/>
              </a:rPr>
              <a:t> PPBJ</a:t>
            </a:r>
            <a:br>
              <a:rPr lang="en-US" dirty="0">
                <a:latin typeface="Arial Rounded MT Bold" panose="020F0704030504030204" pitchFamily="34" charset="0"/>
              </a:rPr>
            </a:br>
            <a:r>
              <a:rPr lang="en-US" dirty="0" err="1">
                <a:latin typeface="Arial Rounded MT Bold" panose="020F0704030504030204" pitchFamily="34" charset="0"/>
              </a:rPr>
              <a:t>bagi</a:t>
            </a:r>
            <a:r>
              <a:rPr lang="en-US" dirty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Satuan</a:t>
            </a:r>
            <a:r>
              <a:rPr lang="en-US" dirty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Kerja</a:t>
            </a:r>
            <a:r>
              <a:rPr lang="en-US" dirty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dengan</a:t>
            </a:r>
            <a:r>
              <a:rPr lang="en-US" dirty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kebutuhan</a:t>
            </a:r>
            <a:r>
              <a:rPr lang="en-US" dirty="0">
                <a:latin typeface="Arial Rounded MT Bold" panose="020F0704030504030204" pitchFamily="34" charset="0"/>
              </a:rPr>
              <a:t> &lt; 1</a:t>
            </a:r>
            <a:endParaRPr lang="id-ID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616046-3918-4644-835B-8ACFEB09B0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Organisasi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Vertikal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berdasarkan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Eselon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Satuan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berada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bawah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Eselon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1 yang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sama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berdekatan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dapat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digabungkan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Penggabungan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Berdasarkan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Wilayah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Satuan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berada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wilayah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Provinsi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sama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dapat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digabungkan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meskipun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bawah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Eselon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1 yang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berbeda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Pembagian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Wilayah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Kerja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Konsep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LKPP)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err="1"/>
              <a:t>Pejabat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PPBJ </a:t>
            </a:r>
            <a:r>
              <a:rPr lang="en-US" dirty="0" err="1"/>
              <a:t>terpusat</a:t>
            </a:r>
            <a:r>
              <a:rPr lang="en-US" dirty="0"/>
              <a:t> di UKPBJ, </a:t>
            </a:r>
            <a:r>
              <a:rPr lang="en-US" dirty="0" err="1"/>
              <a:t>namun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pembagian</a:t>
            </a:r>
            <a:r>
              <a:rPr lang="en-US" dirty="0"/>
              <a:t> </a:t>
            </a:r>
            <a:r>
              <a:rPr lang="en-US" dirty="0" err="1"/>
              <a:t>wilayah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pada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tugasnya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244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d-ID" sz="4000" b="1" dirty="0" smtClean="0"/>
              <a:t>Jalur yang ditempuh </a:t>
            </a:r>
            <a:br>
              <a:rPr lang="id-ID" sz="4000" b="1" dirty="0" smtClean="0"/>
            </a:br>
            <a:r>
              <a:rPr lang="id-ID" sz="4000" b="1" dirty="0" smtClean="0"/>
              <a:t>untuk Pemenuhan JF-PPBJ</a:t>
            </a:r>
            <a:endParaRPr lang="id-ID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8493963"/>
              </p:ext>
            </p:extLst>
          </p:nvPr>
        </p:nvGraphicFramePr>
        <p:xfrm>
          <a:off x="1522413" y="1905000"/>
          <a:ext cx="9144000" cy="3697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752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DAFTAR ISI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id-ID" sz="4400" dirty="0" smtClean="0"/>
              <a:t>Dasar Hukum</a:t>
            </a:r>
          </a:p>
          <a:p>
            <a:pPr marL="742950" indent="-742950">
              <a:buFont typeface="+mj-lt"/>
              <a:buAutoNum type="arabicPeriod"/>
            </a:pPr>
            <a:r>
              <a:rPr lang="id-ID" sz="4400" dirty="0" smtClean="0"/>
              <a:t>Data JF-PPBJ Existing</a:t>
            </a:r>
          </a:p>
          <a:p>
            <a:pPr marL="742950" indent="-742950">
              <a:buFont typeface="+mj-lt"/>
              <a:buAutoNum type="arabicPeriod"/>
            </a:pPr>
            <a:r>
              <a:rPr lang="id-ID" sz="4400" dirty="0" smtClean="0"/>
              <a:t>Analisis Kebutuhan JF-PPBJ </a:t>
            </a:r>
          </a:p>
          <a:p>
            <a:pPr marL="742950" indent="-742950">
              <a:buFont typeface="+mj-lt"/>
              <a:buAutoNum type="arabicPeriod"/>
            </a:pPr>
            <a:r>
              <a:rPr lang="id-ID" sz="4400" dirty="0" smtClean="0"/>
              <a:t>Tindak Lanjut Pemenuhan</a:t>
            </a:r>
          </a:p>
          <a:p>
            <a:pPr marL="742950" indent="-742950">
              <a:buFont typeface="+mj-lt"/>
              <a:buAutoNum type="arabicPeriod"/>
            </a:pPr>
            <a:r>
              <a:rPr lang="id-ID" sz="4400" dirty="0" smtClean="0"/>
              <a:t>Tunjangan JF-PPBJ</a:t>
            </a:r>
            <a:endParaRPr lang="id-ID" sz="4400" dirty="0"/>
          </a:p>
        </p:txBody>
      </p:sp>
    </p:spTree>
    <p:extLst>
      <p:ext uri="{BB962C8B-B14F-4D97-AF65-F5344CB8AC3E}">
        <p14:creationId xmlns:p14="http://schemas.microsoft.com/office/powerpoint/2010/main" val="248364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DEEDEE-96BD-47D1-8735-E78B15709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812" y="806529"/>
            <a:ext cx="9143538" cy="1066800"/>
          </a:xfrm>
        </p:spPr>
        <p:txBody>
          <a:bodyPr/>
          <a:lstStyle/>
          <a:p>
            <a:r>
              <a:rPr lang="en-US" dirty="0" err="1">
                <a:latin typeface="Arial Rounded MT Bold" panose="020F0704030504030204" pitchFamily="34" charset="0"/>
              </a:rPr>
              <a:t>Jadwal</a:t>
            </a:r>
            <a:r>
              <a:rPr lang="en-US" dirty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Penyesuaian</a:t>
            </a:r>
            <a:r>
              <a:rPr lang="en-US" dirty="0">
                <a:latin typeface="Arial Rounded MT Bold" panose="020F0704030504030204" pitchFamily="34" charset="0"/>
              </a:rPr>
              <a:t>/</a:t>
            </a:r>
            <a:r>
              <a:rPr lang="en-US" i="1" dirty="0" err="1">
                <a:latin typeface="Arial Rounded MT Bold" panose="020F0704030504030204" pitchFamily="34" charset="0"/>
              </a:rPr>
              <a:t>Inpassing</a:t>
            </a:r>
            <a:r>
              <a:rPr lang="en-US" dirty="0">
                <a:latin typeface="Arial Rounded MT Bold" panose="020F0704030504030204" pitchFamily="34" charset="0"/>
              </a:rPr>
              <a:t/>
            </a:r>
            <a:br>
              <a:rPr lang="en-US" dirty="0">
                <a:latin typeface="Arial Rounded MT Bold" panose="020F0704030504030204" pitchFamily="34" charset="0"/>
              </a:rPr>
            </a:br>
            <a:r>
              <a:rPr lang="en-US" dirty="0" err="1">
                <a:latin typeface="Arial Rounded MT Bold" panose="020F0704030504030204" pitchFamily="34" charset="0"/>
              </a:rPr>
              <a:t>Pejabat</a:t>
            </a:r>
            <a:r>
              <a:rPr lang="en-US" dirty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Fungsional</a:t>
            </a:r>
            <a:r>
              <a:rPr lang="en-US" dirty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Pengelola</a:t>
            </a:r>
            <a:r>
              <a:rPr lang="en-US" dirty="0">
                <a:latin typeface="Arial Rounded MT Bold" panose="020F0704030504030204" pitchFamily="34" charset="0"/>
              </a:rPr>
              <a:t> </a:t>
            </a:r>
            <a:r>
              <a:rPr lang="en-US" dirty="0" err="1">
                <a:latin typeface="Arial Rounded MT Bold" panose="020F0704030504030204" pitchFamily="34" charset="0"/>
              </a:rPr>
              <a:t>Pengadaan</a:t>
            </a:r>
            <a:endParaRPr lang="id-ID" dirty="0">
              <a:latin typeface="Arial Rounded MT Bold" panose="020F070403050403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732A0AF0-3E75-4CD5-AF69-77E1913ED1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0063284"/>
              </p:ext>
            </p:extLst>
          </p:nvPr>
        </p:nvGraphicFramePr>
        <p:xfrm>
          <a:off x="566247" y="2276872"/>
          <a:ext cx="9577064" cy="3985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8" name="Picture 4" descr="Businessman holding thumb finger on stopwatch Free Vector">
            <a:extLst>
              <a:ext uri="{FF2B5EF4-FFF2-40B4-BE49-F238E27FC236}">
                <a16:creationId xmlns:a16="http://schemas.microsoft.com/office/drawing/2014/main" xmlns="" id="{0FFC833B-89DF-4854-8CFF-F466C29B2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3311" y="2060848"/>
            <a:ext cx="194421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12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5. Tunjangan JF-PPBJ</a:t>
            </a:r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093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Rectangle 92"/>
          <p:cNvSpPr/>
          <p:nvPr/>
        </p:nvSpPr>
        <p:spPr>
          <a:xfrm>
            <a:off x="404655" y="1009650"/>
            <a:ext cx="11399352" cy="6429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649" tIns="22825" rIns="45649" bIns="22825" anchor="ctr"/>
          <a:lstStyle/>
          <a:p>
            <a:pPr algn="ctr" defTabSz="543482">
              <a:defRPr/>
            </a:pPr>
            <a:endParaRPr lang="en-US" dirty="0">
              <a:solidFill>
                <a:schemeClr val="tx1"/>
              </a:solidFill>
              <a:latin typeface="Open Sans Light"/>
            </a:endParaRPr>
          </a:p>
        </p:txBody>
      </p:sp>
      <p:grpSp>
        <p:nvGrpSpPr>
          <p:cNvPr id="2" name="Group 118"/>
          <p:cNvGrpSpPr>
            <a:grpSpLocks/>
          </p:cNvGrpSpPr>
          <p:nvPr/>
        </p:nvGrpSpPr>
        <p:grpSpPr bwMode="auto">
          <a:xfrm>
            <a:off x="571313" y="1523987"/>
            <a:ext cx="11203372" cy="4279900"/>
            <a:chOff x="1107200" y="3912413"/>
            <a:chExt cx="22414549" cy="8559298"/>
          </a:xfrm>
        </p:grpSpPr>
        <p:sp>
          <p:nvSpPr>
            <p:cNvPr id="49" name="Rectangle 48"/>
            <p:cNvSpPr/>
            <p:nvPr/>
          </p:nvSpPr>
          <p:spPr bwMode="auto">
            <a:xfrm>
              <a:off x="1184984" y="9819155"/>
              <a:ext cx="5595701" cy="2625571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dirty="0">
                <a:solidFill>
                  <a:schemeClr val="tx1"/>
                </a:solidFill>
                <a:latin typeface="Open Sans Light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1200858" y="7852357"/>
              <a:ext cx="11159652" cy="1962035"/>
            </a:xfrm>
            <a:prstGeom prst="rect">
              <a:avLst/>
            </a:prstGeom>
            <a:solidFill>
              <a:srgbClr val="99FF9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dirty="0">
                <a:solidFill>
                  <a:schemeClr val="tx1"/>
                </a:solidFill>
                <a:latin typeface="Open Sans Light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 bwMode="auto">
            <a:xfrm>
              <a:off x="1183397" y="7828546"/>
              <a:ext cx="11256484" cy="4762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85"/>
            <p:cNvGrpSpPr>
              <a:grpSpLocks/>
            </p:cNvGrpSpPr>
            <p:nvPr/>
          </p:nvGrpSpPr>
          <p:grpSpPr bwMode="auto">
            <a:xfrm>
              <a:off x="1211691" y="4860268"/>
              <a:ext cx="18036000" cy="2952750"/>
              <a:chOff x="1797270" y="4678334"/>
              <a:chExt cx="17137028" cy="2995522"/>
            </a:xfrm>
          </p:grpSpPr>
          <p:sp>
            <p:nvSpPr>
              <p:cNvPr id="71" name="Rectangle 65"/>
              <p:cNvSpPr/>
              <p:nvPr/>
            </p:nvSpPr>
            <p:spPr>
              <a:xfrm>
                <a:off x="1797536" y="4678159"/>
                <a:ext cx="17137418" cy="735953"/>
              </a:xfrm>
              <a:custGeom>
                <a:avLst/>
                <a:gdLst>
                  <a:gd name="connsiteX0" fmla="*/ 0 w 17436661"/>
                  <a:gd name="connsiteY0" fmla="*/ 0 h 2897760"/>
                  <a:gd name="connsiteX1" fmla="*/ 17436661 w 17436661"/>
                  <a:gd name="connsiteY1" fmla="*/ 0 h 2897760"/>
                  <a:gd name="connsiteX2" fmla="*/ 17436661 w 17436661"/>
                  <a:gd name="connsiteY2" fmla="*/ 2897760 h 2897760"/>
                  <a:gd name="connsiteX3" fmla="*/ 0 w 17436661"/>
                  <a:gd name="connsiteY3" fmla="*/ 2897760 h 2897760"/>
                  <a:gd name="connsiteX4" fmla="*/ 0 w 17436661"/>
                  <a:gd name="connsiteY4" fmla="*/ 0 h 2897760"/>
                  <a:gd name="connsiteX0" fmla="*/ 0 w 17436661"/>
                  <a:gd name="connsiteY0" fmla="*/ 0 h 2929291"/>
                  <a:gd name="connsiteX1" fmla="*/ 17436661 w 17436661"/>
                  <a:gd name="connsiteY1" fmla="*/ 0 h 2929291"/>
                  <a:gd name="connsiteX2" fmla="*/ 16837570 w 17436661"/>
                  <a:gd name="connsiteY2" fmla="*/ 2929291 h 2929291"/>
                  <a:gd name="connsiteX3" fmla="*/ 0 w 17436661"/>
                  <a:gd name="connsiteY3" fmla="*/ 2897760 h 2929291"/>
                  <a:gd name="connsiteX4" fmla="*/ 0 w 17436661"/>
                  <a:gd name="connsiteY4" fmla="*/ 0 h 2929291"/>
                  <a:gd name="connsiteX0" fmla="*/ 0 w 17436661"/>
                  <a:gd name="connsiteY0" fmla="*/ 0 h 2897760"/>
                  <a:gd name="connsiteX1" fmla="*/ 17436661 w 17436661"/>
                  <a:gd name="connsiteY1" fmla="*/ 0 h 2897760"/>
                  <a:gd name="connsiteX2" fmla="*/ 16527861 w 17436661"/>
                  <a:gd name="connsiteY2" fmla="*/ 2897760 h 2897760"/>
                  <a:gd name="connsiteX3" fmla="*/ 0 w 17436661"/>
                  <a:gd name="connsiteY3" fmla="*/ 2897760 h 2897760"/>
                  <a:gd name="connsiteX4" fmla="*/ 0 w 17436661"/>
                  <a:gd name="connsiteY4" fmla="*/ 0 h 2897760"/>
                  <a:gd name="connsiteX0" fmla="*/ 0 w 20916428"/>
                  <a:gd name="connsiteY0" fmla="*/ 63062 h 2960822"/>
                  <a:gd name="connsiteX1" fmla="*/ 20916428 w 20916428"/>
                  <a:gd name="connsiteY1" fmla="*/ 0 h 2960822"/>
                  <a:gd name="connsiteX2" fmla="*/ 16527861 w 20916428"/>
                  <a:gd name="connsiteY2" fmla="*/ 2960822 h 2960822"/>
                  <a:gd name="connsiteX3" fmla="*/ 0 w 20916428"/>
                  <a:gd name="connsiteY3" fmla="*/ 2960822 h 2960822"/>
                  <a:gd name="connsiteX4" fmla="*/ 0 w 20916428"/>
                  <a:gd name="connsiteY4" fmla="*/ 63062 h 2960822"/>
                  <a:gd name="connsiteX0" fmla="*/ 0 w 20916428"/>
                  <a:gd name="connsiteY0" fmla="*/ 63062 h 2960822"/>
                  <a:gd name="connsiteX1" fmla="*/ 20916428 w 20916428"/>
                  <a:gd name="connsiteY1" fmla="*/ 0 h 2960822"/>
                  <a:gd name="connsiteX2" fmla="*/ 19833579 w 20916428"/>
                  <a:gd name="connsiteY2" fmla="*/ 2684746 h 2960822"/>
                  <a:gd name="connsiteX3" fmla="*/ 0 w 20916428"/>
                  <a:gd name="connsiteY3" fmla="*/ 2960822 h 2960822"/>
                  <a:gd name="connsiteX4" fmla="*/ 0 w 20916428"/>
                  <a:gd name="connsiteY4" fmla="*/ 63062 h 2960822"/>
                  <a:gd name="connsiteX0" fmla="*/ 0 w 21388674"/>
                  <a:gd name="connsiteY0" fmla="*/ -1 h 2897759"/>
                  <a:gd name="connsiteX1" fmla="*/ 21388674 w 21388674"/>
                  <a:gd name="connsiteY1" fmla="*/ 74975 h 2897759"/>
                  <a:gd name="connsiteX2" fmla="*/ 19833579 w 21388674"/>
                  <a:gd name="connsiteY2" fmla="*/ 2621683 h 2897759"/>
                  <a:gd name="connsiteX3" fmla="*/ 0 w 21388674"/>
                  <a:gd name="connsiteY3" fmla="*/ 2897759 h 2897759"/>
                  <a:gd name="connsiteX4" fmla="*/ 0 w 21388674"/>
                  <a:gd name="connsiteY4" fmla="*/ -1 h 2897759"/>
                  <a:gd name="connsiteX0" fmla="*/ 0 w 21388674"/>
                  <a:gd name="connsiteY0" fmla="*/ -1 h 2897759"/>
                  <a:gd name="connsiteX1" fmla="*/ 21388674 w 21388674"/>
                  <a:gd name="connsiteY1" fmla="*/ 74975 h 2897759"/>
                  <a:gd name="connsiteX2" fmla="*/ 20030350 w 21388674"/>
                  <a:gd name="connsiteY2" fmla="*/ 2897759 h 2897759"/>
                  <a:gd name="connsiteX3" fmla="*/ 0 w 21388674"/>
                  <a:gd name="connsiteY3" fmla="*/ 2897759 h 2897759"/>
                  <a:gd name="connsiteX4" fmla="*/ 0 w 21388674"/>
                  <a:gd name="connsiteY4" fmla="*/ -1 h 289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8674" h="2897759">
                    <a:moveTo>
                      <a:pt x="0" y="-1"/>
                    </a:moveTo>
                    <a:lnTo>
                      <a:pt x="21388674" y="74975"/>
                    </a:lnTo>
                    <a:lnTo>
                      <a:pt x="20030350" y="2897759"/>
                    </a:lnTo>
                    <a:lnTo>
                      <a:pt x="0" y="2897759"/>
                    </a:lnTo>
                    <a:lnTo>
                      <a:pt x="0" y="-1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d-ID" dirty="0">
                  <a:solidFill>
                    <a:schemeClr val="tx1"/>
                  </a:solidFill>
                  <a:latin typeface="Open Sans Light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1797536" y="5414111"/>
                <a:ext cx="15885520" cy="2259394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d-ID" dirty="0">
                  <a:solidFill>
                    <a:schemeClr val="tx1"/>
                  </a:solidFill>
                  <a:latin typeface="Open Sans Light"/>
                </a:endParaRPr>
              </a:p>
            </p:txBody>
          </p:sp>
        </p:grp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200863" y="10824505"/>
              <a:ext cx="5580000" cy="1620000"/>
              <a:chOff x="1275140" y="5541569"/>
              <a:chExt cx="2751408" cy="786881"/>
            </a:xfrm>
          </p:grpSpPr>
          <p:sp>
            <p:nvSpPr>
              <p:cNvPr id="73" name="Flowchart: Manual Operation 72"/>
              <p:cNvSpPr/>
              <p:nvPr/>
            </p:nvSpPr>
            <p:spPr>
              <a:xfrm flipV="1">
                <a:off x="1275138" y="5541315"/>
                <a:ext cx="2751322" cy="306878"/>
              </a:xfrm>
              <a:prstGeom prst="flowChartManualOperation">
                <a:avLst/>
              </a:prstGeom>
              <a:solidFill>
                <a:srgbClr val="4B2C5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1275138" y="5845109"/>
                <a:ext cx="2751322" cy="483448"/>
              </a:xfrm>
              <a:prstGeom prst="rect">
                <a:avLst/>
              </a:prstGeom>
              <a:solidFill>
                <a:srgbClr val="4B2C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2100" b="1" dirty="0">
                    <a:solidFill>
                      <a:schemeClr val="tx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Penata Muda (III/a)</a:t>
                </a:r>
                <a:endParaRPr lang="en-US" sz="2100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5" name="Group 32"/>
            <p:cNvGrpSpPr>
              <a:grpSpLocks/>
            </p:cNvGrpSpPr>
            <p:nvPr/>
          </p:nvGrpSpPr>
          <p:grpSpPr bwMode="auto">
            <a:xfrm>
              <a:off x="3917074" y="9827556"/>
              <a:ext cx="5580000" cy="1620000"/>
              <a:chOff x="2650844" y="5052784"/>
              <a:chExt cx="2751408" cy="786881"/>
            </a:xfrm>
          </p:grpSpPr>
          <p:sp>
            <p:nvSpPr>
              <p:cNvPr id="76" name="Flowchart: Manual Operation 75"/>
              <p:cNvSpPr/>
              <p:nvPr/>
            </p:nvSpPr>
            <p:spPr>
              <a:xfrm flipV="1">
                <a:off x="2650786" y="5052558"/>
                <a:ext cx="2751322" cy="307649"/>
              </a:xfrm>
              <a:prstGeom prst="flowChartManualOperation">
                <a:avLst/>
              </a:prstGeom>
              <a:solidFill>
                <a:srgbClr val="2980B9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2650786" y="5355581"/>
                <a:ext cx="2751322" cy="484219"/>
              </a:xfrm>
              <a:prstGeom prst="rect">
                <a:avLst/>
              </a:prstGeom>
              <a:solidFill>
                <a:srgbClr val="298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2100" b="1" dirty="0">
                    <a:solidFill>
                      <a:schemeClr val="tx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Penata Muda Tk.1 (III/b)</a:t>
                </a:r>
                <a:endParaRPr lang="en-US" sz="2100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6" name="Group 33"/>
            <p:cNvGrpSpPr>
              <a:grpSpLocks/>
            </p:cNvGrpSpPr>
            <p:nvPr/>
          </p:nvGrpSpPr>
          <p:grpSpPr bwMode="auto">
            <a:xfrm>
              <a:off x="6780925" y="8840131"/>
              <a:ext cx="5580000" cy="1620000"/>
              <a:chOff x="4026548" y="4568739"/>
              <a:chExt cx="2751408" cy="786880"/>
            </a:xfrm>
          </p:grpSpPr>
          <p:sp>
            <p:nvSpPr>
              <p:cNvPr id="79" name="Flowchart: Manual Operation 78"/>
              <p:cNvSpPr/>
              <p:nvPr/>
            </p:nvSpPr>
            <p:spPr>
              <a:xfrm flipV="1">
                <a:off x="4026429" y="4568541"/>
                <a:ext cx="2751322" cy="307649"/>
              </a:xfrm>
              <a:prstGeom prst="flowChartManualOperation">
                <a:avLst/>
              </a:prstGeom>
              <a:solidFill>
                <a:srgbClr val="16A085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4026429" y="4871564"/>
                <a:ext cx="2751322" cy="484219"/>
              </a:xfrm>
              <a:prstGeom prst="rect">
                <a:avLst/>
              </a:prstGeom>
              <a:solidFill>
                <a:srgbClr val="16A0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2100" b="1" dirty="0">
                    <a:solidFill>
                      <a:schemeClr val="tx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Penata (III/c)</a:t>
                </a:r>
                <a:endParaRPr lang="en-US" sz="2100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9476499" y="7852706"/>
              <a:ext cx="5580000" cy="1620000"/>
              <a:chOff x="5402252" y="4084693"/>
              <a:chExt cx="2751408" cy="786881"/>
            </a:xfrm>
          </p:grpSpPr>
          <p:sp>
            <p:nvSpPr>
              <p:cNvPr id="82" name="Flowchart: Manual Operation 81"/>
              <p:cNvSpPr/>
              <p:nvPr/>
            </p:nvSpPr>
            <p:spPr>
              <a:xfrm flipV="1">
                <a:off x="5402077" y="4084523"/>
                <a:ext cx="2751322" cy="307649"/>
              </a:xfrm>
              <a:prstGeom prst="flowChartManualOperation">
                <a:avLst/>
              </a:prstGeom>
              <a:solidFill>
                <a:srgbClr val="94B64E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5402077" y="4387546"/>
                <a:ext cx="2751322" cy="484219"/>
              </a:xfrm>
              <a:prstGeom prst="rect">
                <a:avLst/>
              </a:prstGeom>
              <a:solidFill>
                <a:srgbClr val="94B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2100" b="1" dirty="0">
                    <a:solidFill>
                      <a:schemeClr val="tx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Penata Tk.1 (III/d)</a:t>
                </a:r>
                <a:endParaRPr lang="en-US" sz="2100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/>
          </p:nvGrpSpPr>
          <p:grpSpPr bwMode="auto">
            <a:xfrm>
              <a:off x="12362575" y="6862106"/>
              <a:ext cx="5580000" cy="1620000"/>
              <a:chOff x="6777956" y="3618048"/>
              <a:chExt cx="2751408" cy="786881"/>
            </a:xfrm>
          </p:grpSpPr>
          <p:sp>
            <p:nvSpPr>
              <p:cNvPr id="85" name="Flowchart: Manual Operation 84"/>
              <p:cNvSpPr/>
              <p:nvPr/>
            </p:nvSpPr>
            <p:spPr>
              <a:xfrm flipV="1">
                <a:off x="6777720" y="3617907"/>
                <a:ext cx="2751322" cy="307649"/>
              </a:xfrm>
              <a:prstGeom prst="flowChartManualOperation">
                <a:avLst/>
              </a:prstGeom>
              <a:solidFill>
                <a:schemeClr val="accent1">
                  <a:lumMod val="60000"/>
                  <a:lumOff val="40000"/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6777720" y="3920929"/>
                <a:ext cx="2751322" cy="48421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2100" b="1" dirty="0">
                    <a:solidFill>
                      <a:schemeClr val="tx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Pembina (IV/a)</a:t>
                </a:r>
                <a:endParaRPr lang="en-US" sz="2100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9" name="Group 36"/>
            <p:cNvGrpSpPr>
              <a:grpSpLocks/>
            </p:cNvGrpSpPr>
            <p:nvPr/>
          </p:nvGrpSpPr>
          <p:grpSpPr bwMode="auto">
            <a:xfrm>
              <a:off x="15056499" y="5861606"/>
              <a:ext cx="5580000" cy="1620000"/>
              <a:chOff x="8153660" y="3134003"/>
              <a:chExt cx="2751408" cy="786881"/>
            </a:xfrm>
          </p:grpSpPr>
          <p:sp>
            <p:nvSpPr>
              <p:cNvPr id="88" name="Flowchart: Manual Operation 87"/>
              <p:cNvSpPr/>
              <p:nvPr/>
            </p:nvSpPr>
            <p:spPr>
              <a:xfrm flipV="1">
                <a:off x="8153399" y="3134072"/>
                <a:ext cx="2751322" cy="307649"/>
              </a:xfrm>
              <a:prstGeom prst="flowChartManualOperation">
                <a:avLst/>
              </a:prstGeom>
              <a:solidFill>
                <a:srgbClr val="C0392B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8153399" y="3437095"/>
                <a:ext cx="2751322" cy="483448"/>
              </a:xfrm>
              <a:prstGeom prst="rect">
                <a:avLst/>
              </a:prstGeom>
              <a:solidFill>
                <a:srgbClr val="C039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2100" b="1" dirty="0">
                    <a:solidFill>
                      <a:schemeClr val="tx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Pembina Tk.1 (</a:t>
                </a:r>
                <a:r>
                  <a:rPr lang="id-ID" sz="2100" b="1" dirty="0">
                    <a:solidFill>
                      <a:schemeClr val="tx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IV/b</a:t>
                </a:r>
                <a:r>
                  <a:rPr lang="id-ID" sz="2100" b="1" dirty="0">
                    <a:solidFill>
                      <a:schemeClr val="tx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)</a:t>
                </a:r>
                <a:endParaRPr lang="en-US" sz="2100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  <p:cxnSp>
          <p:nvCxnSpPr>
            <p:cNvPr id="94" name="Straight Connector 93"/>
            <p:cNvCxnSpPr/>
            <p:nvPr/>
          </p:nvCxnSpPr>
          <p:spPr>
            <a:xfrm flipV="1">
              <a:off x="1107200" y="4731515"/>
              <a:ext cx="0" cy="774019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20419906" y="3945749"/>
              <a:ext cx="541314" cy="1339771"/>
            </a:xfrm>
            <a:custGeom>
              <a:avLst/>
              <a:gdLst>
                <a:gd name="T0" fmla="*/ 80 w 137"/>
                <a:gd name="T1" fmla="*/ 0 h 469"/>
                <a:gd name="T2" fmla="*/ 57 w 137"/>
                <a:gd name="T3" fmla="*/ 23 h 469"/>
                <a:gd name="T4" fmla="*/ 59 w 137"/>
                <a:gd name="T5" fmla="*/ 48 h 469"/>
                <a:gd name="T6" fmla="*/ 62 w 137"/>
                <a:gd name="T7" fmla="*/ 52 h 469"/>
                <a:gd name="T8" fmla="*/ 64 w 137"/>
                <a:gd name="T9" fmla="*/ 63 h 469"/>
                <a:gd name="T10" fmla="*/ 68 w 137"/>
                <a:gd name="T11" fmla="*/ 69 h 469"/>
                <a:gd name="T12" fmla="*/ 63 w 137"/>
                <a:gd name="T13" fmla="*/ 78 h 469"/>
                <a:gd name="T14" fmla="*/ 44 w 137"/>
                <a:gd name="T15" fmla="*/ 86 h 469"/>
                <a:gd name="T16" fmla="*/ 29 w 137"/>
                <a:gd name="T17" fmla="*/ 100 h 469"/>
                <a:gd name="T18" fmla="*/ 14 w 137"/>
                <a:gd name="T19" fmla="*/ 123 h 469"/>
                <a:gd name="T20" fmla="*/ 2 w 137"/>
                <a:gd name="T21" fmla="*/ 150 h 469"/>
                <a:gd name="T22" fmla="*/ 26 w 137"/>
                <a:gd name="T23" fmla="*/ 163 h 469"/>
                <a:gd name="T24" fmla="*/ 36 w 137"/>
                <a:gd name="T25" fmla="*/ 158 h 469"/>
                <a:gd name="T26" fmla="*/ 29 w 137"/>
                <a:gd name="T27" fmla="*/ 201 h 469"/>
                <a:gd name="T28" fmla="*/ 24 w 137"/>
                <a:gd name="T29" fmla="*/ 245 h 469"/>
                <a:gd name="T30" fmla="*/ 33 w 137"/>
                <a:gd name="T31" fmla="*/ 250 h 469"/>
                <a:gd name="T32" fmla="*/ 39 w 137"/>
                <a:gd name="T33" fmla="*/ 306 h 469"/>
                <a:gd name="T34" fmla="*/ 47 w 137"/>
                <a:gd name="T35" fmla="*/ 360 h 469"/>
                <a:gd name="T36" fmla="*/ 48 w 137"/>
                <a:gd name="T37" fmla="*/ 394 h 469"/>
                <a:gd name="T38" fmla="*/ 32 w 137"/>
                <a:gd name="T39" fmla="*/ 416 h 469"/>
                <a:gd name="T40" fmla="*/ 14 w 137"/>
                <a:gd name="T41" fmla="*/ 420 h 469"/>
                <a:gd name="T42" fmla="*/ 16 w 137"/>
                <a:gd name="T43" fmla="*/ 428 h 469"/>
                <a:gd name="T44" fmla="*/ 45 w 137"/>
                <a:gd name="T45" fmla="*/ 425 h 469"/>
                <a:gd name="T46" fmla="*/ 56 w 137"/>
                <a:gd name="T47" fmla="*/ 421 h 469"/>
                <a:gd name="T48" fmla="*/ 63 w 137"/>
                <a:gd name="T49" fmla="*/ 426 h 469"/>
                <a:gd name="T50" fmla="*/ 75 w 137"/>
                <a:gd name="T51" fmla="*/ 419 h 469"/>
                <a:gd name="T52" fmla="*/ 76 w 137"/>
                <a:gd name="T53" fmla="*/ 401 h 469"/>
                <a:gd name="T54" fmla="*/ 74 w 137"/>
                <a:gd name="T55" fmla="*/ 380 h 469"/>
                <a:gd name="T56" fmla="*/ 78 w 137"/>
                <a:gd name="T57" fmla="*/ 350 h 469"/>
                <a:gd name="T58" fmla="*/ 78 w 137"/>
                <a:gd name="T59" fmla="*/ 326 h 469"/>
                <a:gd name="T60" fmla="*/ 76 w 137"/>
                <a:gd name="T61" fmla="*/ 303 h 469"/>
                <a:gd name="T62" fmla="*/ 76 w 137"/>
                <a:gd name="T63" fmla="*/ 288 h 469"/>
                <a:gd name="T64" fmla="*/ 84 w 137"/>
                <a:gd name="T65" fmla="*/ 331 h 469"/>
                <a:gd name="T66" fmla="*/ 89 w 137"/>
                <a:gd name="T67" fmla="*/ 382 h 469"/>
                <a:gd name="T68" fmla="*/ 96 w 137"/>
                <a:gd name="T69" fmla="*/ 413 h 469"/>
                <a:gd name="T70" fmla="*/ 99 w 137"/>
                <a:gd name="T71" fmla="*/ 427 h 469"/>
                <a:gd name="T72" fmla="*/ 95 w 137"/>
                <a:gd name="T73" fmla="*/ 445 h 469"/>
                <a:gd name="T74" fmla="*/ 98 w 137"/>
                <a:gd name="T75" fmla="*/ 469 h 469"/>
                <a:gd name="T76" fmla="*/ 120 w 137"/>
                <a:gd name="T77" fmla="*/ 454 h 469"/>
                <a:gd name="T78" fmla="*/ 122 w 137"/>
                <a:gd name="T79" fmla="*/ 430 h 469"/>
                <a:gd name="T80" fmla="*/ 125 w 137"/>
                <a:gd name="T81" fmla="*/ 411 h 469"/>
                <a:gd name="T82" fmla="*/ 125 w 137"/>
                <a:gd name="T83" fmla="*/ 385 h 469"/>
                <a:gd name="T84" fmla="*/ 121 w 137"/>
                <a:gd name="T85" fmla="*/ 338 h 469"/>
                <a:gd name="T86" fmla="*/ 116 w 137"/>
                <a:gd name="T87" fmla="*/ 282 h 469"/>
                <a:gd name="T88" fmla="*/ 115 w 137"/>
                <a:gd name="T89" fmla="*/ 252 h 469"/>
                <a:gd name="T90" fmla="*/ 130 w 137"/>
                <a:gd name="T91" fmla="*/ 246 h 469"/>
                <a:gd name="T92" fmla="*/ 124 w 137"/>
                <a:gd name="T93" fmla="*/ 211 h 469"/>
                <a:gd name="T94" fmla="*/ 117 w 137"/>
                <a:gd name="T95" fmla="*/ 175 h 469"/>
                <a:gd name="T96" fmla="*/ 119 w 137"/>
                <a:gd name="T97" fmla="*/ 151 h 469"/>
                <a:gd name="T98" fmla="*/ 131 w 137"/>
                <a:gd name="T99" fmla="*/ 120 h 469"/>
                <a:gd name="T100" fmla="*/ 132 w 137"/>
                <a:gd name="T101" fmla="*/ 85 h 469"/>
                <a:gd name="T102" fmla="*/ 111 w 137"/>
                <a:gd name="T103" fmla="*/ 78 h 469"/>
                <a:gd name="T104" fmla="*/ 100 w 137"/>
                <a:gd name="T105" fmla="*/ 65 h 469"/>
                <a:gd name="T106" fmla="*/ 96 w 137"/>
                <a:gd name="T107" fmla="*/ 60 h 469"/>
                <a:gd name="T108" fmla="*/ 97 w 137"/>
                <a:gd name="T109" fmla="*/ 52 h 469"/>
                <a:gd name="T110" fmla="*/ 103 w 137"/>
                <a:gd name="T111" fmla="*/ 44 h 469"/>
                <a:gd name="T112" fmla="*/ 104 w 137"/>
                <a:gd name="T113" fmla="*/ 19 h 469"/>
                <a:gd name="T114" fmla="*/ 80 w 137"/>
                <a:gd name="T11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469">
                  <a:moveTo>
                    <a:pt x="80" y="0"/>
                  </a:moveTo>
                  <a:cubicBezTo>
                    <a:pt x="71" y="0"/>
                    <a:pt x="57" y="9"/>
                    <a:pt x="57" y="23"/>
                  </a:cubicBezTo>
                  <a:cubicBezTo>
                    <a:pt x="57" y="37"/>
                    <a:pt x="58" y="43"/>
                    <a:pt x="59" y="48"/>
                  </a:cubicBezTo>
                  <a:cubicBezTo>
                    <a:pt x="60" y="52"/>
                    <a:pt x="62" y="52"/>
                    <a:pt x="62" y="52"/>
                  </a:cubicBezTo>
                  <a:cubicBezTo>
                    <a:pt x="62" y="52"/>
                    <a:pt x="61" y="61"/>
                    <a:pt x="64" y="63"/>
                  </a:cubicBezTo>
                  <a:cubicBezTo>
                    <a:pt x="67" y="66"/>
                    <a:pt x="68" y="66"/>
                    <a:pt x="68" y="69"/>
                  </a:cubicBezTo>
                  <a:cubicBezTo>
                    <a:pt x="68" y="72"/>
                    <a:pt x="66" y="75"/>
                    <a:pt x="63" y="78"/>
                  </a:cubicBezTo>
                  <a:cubicBezTo>
                    <a:pt x="61" y="81"/>
                    <a:pt x="50" y="84"/>
                    <a:pt x="44" y="86"/>
                  </a:cubicBezTo>
                  <a:cubicBezTo>
                    <a:pt x="37" y="89"/>
                    <a:pt x="33" y="92"/>
                    <a:pt x="29" y="100"/>
                  </a:cubicBezTo>
                  <a:cubicBezTo>
                    <a:pt x="26" y="107"/>
                    <a:pt x="21" y="117"/>
                    <a:pt x="14" y="123"/>
                  </a:cubicBezTo>
                  <a:cubicBezTo>
                    <a:pt x="8" y="130"/>
                    <a:pt x="0" y="140"/>
                    <a:pt x="2" y="150"/>
                  </a:cubicBezTo>
                  <a:cubicBezTo>
                    <a:pt x="5" y="159"/>
                    <a:pt x="18" y="167"/>
                    <a:pt x="26" y="163"/>
                  </a:cubicBezTo>
                  <a:cubicBezTo>
                    <a:pt x="33" y="159"/>
                    <a:pt x="36" y="158"/>
                    <a:pt x="36" y="158"/>
                  </a:cubicBezTo>
                  <a:cubicBezTo>
                    <a:pt x="36" y="158"/>
                    <a:pt x="31" y="180"/>
                    <a:pt x="29" y="201"/>
                  </a:cubicBezTo>
                  <a:cubicBezTo>
                    <a:pt x="27" y="223"/>
                    <a:pt x="21" y="244"/>
                    <a:pt x="24" y="245"/>
                  </a:cubicBezTo>
                  <a:cubicBezTo>
                    <a:pt x="28" y="247"/>
                    <a:pt x="33" y="250"/>
                    <a:pt x="33" y="250"/>
                  </a:cubicBezTo>
                  <a:cubicBezTo>
                    <a:pt x="33" y="250"/>
                    <a:pt x="34" y="280"/>
                    <a:pt x="39" y="306"/>
                  </a:cubicBezTo>
                  <a:cubicBezTo>
                    <a:pt x="44" y="332"/>
                    <a:pt x="46" y="344"/>
                    <a:pt x="47" y="360"/>
                  </a:cubicBezTo>
                  <a:cubicBezTo>
                    <a:pt x="48" y="376"/>
                    <a:pt x="49" y="387"/>
                    <a:pt x="48" y="394"/>
                  </a:cubicBezTo>
                  <a:cubicBezTo>
                    <a:pt x="47" y="400"/>
                    <a:pt x="38" y="413"/>
                    <a:pt x="32" y="416"/>
                  </a:cubicBezTo>
                  <a:cubicBezTo>
                    <a:pt x="27" y="418"/>
                    <a:pt x="18" y="418"/>
                    <a:pt x="14" y="420"/>
                  </a:cubicBezTo>
                  <a:cubicBezTo>
                    <a:pt x="10" y="421"/>
                    <a:pt x="7" y="426"/>
                    <a:pt x="16" y="428"/>
                  </a:cubicBezTo>
                  <a:cubicBezTo>
                    <a:pt x="25" y="429"/>
                    <a:pt x="41" y="427"/>
                    <a:pt x="45" y="425"/>
                  </a:cubicBezTo>
                  <a:cubicBezTo>
                    <a:pt x="49" y="424"/>
                    <a:pt x="56" y="421"/>
                    <a:pt x="56" y="421"/>
                  </a:cubicBezTo>
                  <a:cubicBezTo>
                    <a:pt x="56" y="421"/>
                    <a:pt x="54" y="426"/>
                    <a:pt x="63" y="426"/>
                  </a:cubicBezTo>
                  <a:cubicBezTo>
                    <a:pt x="73" y="426"/>
                    <a:pt x="74" y="425"/>
                    <a:pt x="75" y="419"/>
                  </a:cubicBezTo>
                  <a:cubicBezTo>
                    <a:pt x="75" y="413"/>
                    <a:pt x="75" y="405"/>
                    <a:pt x="76" y="401"/>
                  </a:cubicBezTo>
                  <a:cubicBezTo>
                    <a:pt x="78" y="397"/>
                    <a:pt x="71" y="386"/>
                    <a:pt x="74" y="380"/>
                  </a:cubicBezTo>
                  <a:cubicBezTo>
                    <a:pt x="78" y="375"/>
                    <a:pt x="81" y="359"/>
                    <a:pt x="78" y="350"/>
                  </a:cubicBezTo>
                  <a:cubicBezTo>
                    <a:pt x="75" y="341"/>
                    <a:pt x="79" y="332"/>
                    <a:pt x="78" y="326"/>
                  </a:cubicBezTo>
                  <a:cubicBezTo>
                    <a:pt x="77" y="320"/>
                    <a:pt x="76" y="312"/>
                    <a:pt x="76" y="303"/>
                  </a:cubicBezTo>
                  <a:cubicBezTo>
                    <a:pt x="76" y="294"/>
                    <a:pt x="76" y="288"/>
                    <a:pt x="76" y="288"/>
                  </a:cubicBezTo>
                  <a:cubicBezTo>
                    <a:pt x="76" y="288"/>
                    <a:pt x="82" y="322"/>
                    <a:pt x="84" y="331"/>
                  </a:cubicBezTo>
                  <a:cubicBezTo>
                    <a:pt x="86" y="340"/>
                    <a:pt x="89" y="372"/>
                    <a:pt x="89" y="382"/>
                  </a:cubicBezTo>
                  <a:cubicBezTo>
                    <a:pt x="89" y="392"/>
                    <a:pt x="96" y="405"/>
                    <a:pt x="96" y="413"/>
                  </a:cubicBezTo>
                  <a:cubicBezTo>
                    <a:pt x="97" y="422"/>
                    <a:pt x="97" y="427"/>
                    <a:pt x="99" y="427"/>
                  </a:cubicBezTo>
                  <a:cubicBezTo>
                    <a:pt x="102" y="427"/>
                    <a:pt x="97" y="437"/>
                    <a:pt x="95" y="445"/>
                  </a:cubicBezTo>
                  <a:cubicBezTo>
                    <a:pt x="94" y="452"/>
                    <a:pt x="88" y="469"/>
                    <a:pt x="98" y="469"/>
                  </a:cubicBezTo>
                  <a:cubicBezTo>
                    <a:pt x="109" y="469"/>
                    <a:pt x="120" y="465"/>
                    <a:pt x="120" y="454"/>
                  </a:cubicBezTo>
                  <a:cubicBezTo>
                    <a:pt x="121" y="444"/>
                    <a:pt x="119" y="434"/>
                    <a:pt x="122" y="430"/>
                  </a:cubicBezTo>
                  <a:cubicBezTo>
                    <a:pt x="125" y="426"/>
                    <a:pt x="125" y="417"/>
                    <a:pt x="125" y="411"/>
                  </a:cubicBezTo>
                  <a:cubicBezTo>
                    <a:pt x="124" y="406"/>
                    <a:pt x="126" y="396"/>
                    <a:pt x="125" y="385"/>
                  </a:cubicBezTo>
                  <a:cubicBezTo>
                    <a:pt x="123" y="373"/>
                    <a:pt x="123" y="353"/>
                    <a:pt x="121" y="338"/>
                  </a:cubicBezTo>
                  <a:cubicBezTo>
                    <a:pt x="118" y="323"/>
                    <a:pt x="117" y="300"/>
                    <a:pt x="116" y="282"/>
                  </a:cubicBezTo>
                  <a:cubicBezTo>
                    <a:pt x="114" y="264"/>
                    <a:pt x="113" y="255"/>
                    <a:pt x="115" y="252"/>
                  </a:cubicBezTo>
                  <a:cubicBezTo>
                    <a:pt x="117" y="250"/>
                    <a:pt x="127" y="247"/>
                    <a:pt x="130" y="246"/>
                  </a:cubicBezTo>
                  <a:cubicBezTo>
                    <a:pt x="133" y="246"/>
                    <a:pt x="127" y="227"/>
                    <a:pt x="124" y="211"/>
                  </a:cubicBezTo>
                  <a:cubicBezTo>
                    <a:pt x="122" y="196"/>
                    <a:pt x="119" y="186"/>
                    <a:pt x="117" y="175"/>
                  </a:cubicBezTo>
                  <a:cubicBezTo>
                    <a:pt x="114" y="164"/>
                    <a:pt x="114" y="159"/>
                    <a:pt x="119" y="151"/>
                  </a:cubicBezTo>
                  <a:cubicBezTo>
                    <a:pt x="123" y="143"/>
                    <a:pt x="129" y="138"/>
                    <a:pt x="131" y="120"/>
                  </a:cubicBezTo>
                  <a:cubicBezTo>
                    <a:pt x="134" y="102"/>
                    <a:pt x="137" y="90"/>
                    <a:pt x="132" y="85"/>
                  </a:cubicBezTo>
                  <a:cubicBezTo>
                    <a:pt x="127" y="81"/>
                    <a:pt x="118" y="83"/>
                    <a:pt x="111" y="78"/>
                  </a:cubicBezTo>
                  <a:cubicBezTo>
                    <a:pt x="104" y="72"/>
                    <a:pt x="103" y="66"/>
                    <a:pt x="100" y="65"/>
                  </a:cubicBezTo>
                  <a:cubicBezTo>
                    <a:pt x="97" y="64"/>
                    <a:pt x="96" y="64"/>
                    <a:pt x="96" y="60"/>
                  </a:cubicBezTo>
                  <a:cubicBezTo>
                    <a:pt x="96" y="56"/>
                    <a:pt x="97" y="52"/>
                    <a:pt x="97" y="52"/>
                  </a:cubicBezTo>
                  <a:cubicBezTo>
                    <a:pt x="97" y="52"/>
                    <a:pt x="102" y="49"/>
                    <a:pt x="103" y="44"/>
                  </a:cubicBezTo>
                  <a:cubicBezTo>
                    <a:pt x="104" y="39"/>
                    <a:pt x="105" y="27"/>
                    <a:pt x="104" y="19"/>
                  </a:cubicBezTo>
                  <a:cubicBezTo>
                    <a:pt x="102" y="11"/>
                    <a:pt x="95" y="0"/>
                    <a:pt x="8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900" dirty="0">
                <a:cs typeface="Arial" pitchFamily="34" charset="0"/>
              </a:endParaRPr>
            </a:p>
          </p:txBody>
        </p:sp>
        <p:sp>
          <p:nvSpPr>
            <p:cNvPr id="15382" name="TextBox 77"/>
            <p:cNvSpPr txBox="1">
              <a:spLocks noChangeArrowheads="1"/>
            </p:cNvSpPr>
            <p:nvPr/>
          </p:nvSpPr>
          <p:spPr bwMode="auto">
            <a:xfrm>
              <a:off x="1210388" y="7847942"/>
              <a:ext cx="6559548" cy="707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d-ID" altLang="en-US" sz="1700" dirty="0">
                  <a:latin typeface="Franklin Gothic Demi" pitchFamily="34" charset="0"/>
                </a:rPr>
                <a:t>Muda</a:t>
              </a:r>
            </a:p>
          </p:txBody>
        </p:sp>
        <p:sp>
          <p:nvSpPr>
            <p:cNvPr id="15383" name="TextBox 78"/>
            <p:cNvSpPr txBox="1">
              <a:spLocks noChangeArrowheads="1"/>
            </p:cNvSpPr>
            <p:nvPr/>
          </p:nvSpPr>
          <p:spPr bwMode="auto">
            <a:xfrm>
              <a:off x="1211692" y="4933017"/>
              <a:ext cx="6561137" cy="707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d-ID" altLang="en-US" sz="1700" dirty="0">
                  <a:latin typeface="Franklin Gothic Demi" pitchFamily="34" charset="0"/>
                </a:rPr>
                <a:t>Madya</a:t>
              </a:r>
            </a:p>
          </p:txBody>
        </p:sp>
        <p:sp>
          <p:nvSpPr>
            <p:cNvPr id="15384" name="Rectangle 33"/>
            <p:cNvSpPr>
              <a:spLocks noChangeArrowheads="1"/>
            </p:cNvSpPr>
            <p:nvPr/>
          </p:nvSpPr>
          <p:spPr bwMode="auto">
            <a:xfrm>
              <a:off x="1199274" y="9838667"/>
              <a:ext cx="2012277" cy="707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d-ID" altLang="en-US" sz="1700" dirty="0">
                  <a:latin typeface="Franklin Gothic Demi" pitchFamily="34" charset="0"/>
                </a:rPr>
                <a:t>Pertama</a:t>
              </a: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19296003" y="3912413"/>
              <a:ext cx="539727" cy="1341359"/>
            </a:xfrm>
            <a:custGeom>
              <a:avLst/>
              <a:gdLst>
                <a:gd name="T0" fmla="*/ 80 w 137"/>
                <a:gd name="T1" fmla="*/ 0 h 469"/>
                <a:gd name="T2" fmla="*/ 57 w 137"/>
                <a:gd name="T3" fmla="*/ 23 h 469"/>
                <a:gd name="T4" fmla="*/ 59 w 137"/>
                <a:gd name="T5" fmla="*/ 48 h 469"/>
                <a:gd name="T6" fmla="*/ 62 w 137"/>
                <a:gd name="T7" fmla="*/ 52 h 469"/>
                <a:gd name="T8" fmla="*/ 64 w 137"/>
                <a:gd name="T9" fmla="*/ 63 h 469"/>
                <a:gd name="T10" fmla="*/ 68 w 137"/>
                <a:gd name="T11" fmla="*/ 69 h 469"/>
                <a:gd name="T12" fmla="*/ 63 w 137"/>
                <a:gd name="T13" fmla="*/ 78 h 469"/>
                <a:gd name="T14" fmla="*/ 44 w 137"/>
                <a:gd name="T15" fmla="*/ 86 h 469"/>
                <a:gd name="T16" fmla="*/ 29 w 137"/>
                <a:gd name="T17" fmla="*/ 100 h 469"/>
                <a:gd name="T18" fmla="*/ 14 w 137"/>
                <a:gd name="T19" fmla="*/ 123 h 469"/>
                <a:gd name="T20" fmla="*/ 2 w 137"/>
                <a:gd name="T21" fmla="*/ 150 h 469"/>
                <a:gd name="T22" fmla="*/ 26 w 137"/>
                <a:gd name="T23" fmla="*/ 163 h 469"/>
                <a:gd name="T24" fmla="*/ 36 w 137"/>
                <a:gd name="T25" fmla="*/ 158 h 469"/>
                <a:gd name="T26" fmla="*/ 29 w 137"/>
                <a:gd name="T27" fmla="*/ 201 h 469"/>
                <a:gd name="T28" fmla="*/ 24 w 137"/>
                <a:gd name="T29" fmla="*/ 245 h 469"/>
                <a:gd name="T30" fmla="*/ 33 w 137"/>
                <a:gd name="T31" fmla="*/ 250 h 469"/>
                <a:gd name="T32" fmla="*/ 39 w 137"/>
                <a:gd name="T33" fmla="*/ 306 h 469"/>
                <a:gd name="T34" fmla="*/ 47 w 137"/>
                <a:gd name="T35" fmla="*/ 360 h 469"/>
                <a:gd name="T36" fmla="*/ 48 w 137"/>
                <a:gd name="T37" fmla="*/ 394 h 469"/>
                <a:gd name="T38" fmla="*/ 32 w 137"/>
                <a:gd name="T39" fmla="*/ 416 h 469"/>
                <a:gd name="T40" fmla="*/ 14 w 137"/>
                <a:gd name="T41" fmla="*/ 420 h 469"/>
                <a:gd name="T42" fmla="*/ 16 w 137"/>
                <a:gd name="T43" fmla="*/ 428 h 469"/>
                <a:gd name="T44" fmla="*/ 45 w 137"/>
                <a:gd name="T45" fmla="*/ 425 h 469"/>
                <a:gd name="T46" fmla="*/ 56 w 137"/>
                <a:gd name="T47" fmla="*/ 421 h 469"/>
                <a:gd name="T48" fmla="*/ 63 w 137"/>
                <a:gd name="T49" fmla="*/ 426 h 469"/>
                <a:gd name="T50" fmla="*/ 75 w 137"/>
                <a:gd name="T51" fmla="*/ 419 h 469"/>
                <a:gd name="T52" fmla="*/ 76 w 137"/>
                <a:gd name="T53" fmla="*/ 401 h 469"/>
                <a:gd name="T54" fmla="*/ 74 w 137"/>
                <a:gd name="T55" fmla="*/ 380 h 469"/>
                <a:gd name="T56" fmla="*/ 78 w 137"/>
                <a:gd name="T57" fmla="*/ 350 h 469"/>
                <a:gd name="T58" fmla="*/ 78 w 137"/>
                <a:gd name="T59" fmla="*/ 326 h 469"/>
                <a:gd name="T60" fmla="*/ 76 w 137"/>
                <a:gd name="T61" fmla="*/ 303 h 469"/>
                <a:gd name="T62" fmla="*/ 76 w 137"/>
                <a:gd name="T63" fmla="*/ 288 h 469"/>
                <a:gd name="T64" fmla="*/ 84 w 137"/>
                <a:gd name="T65" fmla="*/ 331 h 469"/>
                <a:gd name="T66" fmla="*/ 89 w 137"/>
                <a:gd name="T67" fmla="*/ 382 h 469"/>
                <a:gd name="T68" fmla="*/ 96 w 137"/>
                <a:gd name="T69" fmla="*/ 413 h 469"/>
                <a:gd name="T70" fmla="*/ 99 w 137"/>
                <a:gd name="T71" fmla="*/ 427 h 469"/>
                <a:gd name="T72" fmla="*/ 95 w 137"/>
                <a:gd name="T73" fmla="*/ 445 h 469"/>
                <a:gd name="T74" fmla="*/ 98 w 137"/>
                <a:gd name="T75" fmla="*/ 469 h 469"/>
                <a:gd name="T76" fmla="*/ 120 w 137"/>
                <a:gd name="T77" fmla="*/ 454 h 469"/>
                <a:gd name="T78" fmla="*/ 122 w 137"/>
                <a:gd name="T79" fmla="*/ 430 h 469"/>
                <a:gd name="T80" fmla="*/ 125 w 137"/>
                <a:gd name="T81" fmla="*/ 411 h 469"/>
                <a:gd name="T82" fmla="*/ 125 w 137"/>
                <a:gd name="T83" fmla="*/ 385 h 469"/>
                <a:gd name="T84" fmla="*/ 121 w 137"/>
                <a:gd name="T85" fmla="*/ 338 h 469"/>
                <a:gd name="T86" fmla="*/ 116 w 137"/>
                <a:gd name="T87" fmla="*/ 282 h 469"/>
                <a:gd name="T88" fmla="*/ 115 w 137"/>
                <a:gd name="T89" fmla="*/ 252 h 469"/>
                <a:gd name="T90" fmla="*/ 130 w 137"/>
                <a:gd name="T91" fmla="*/ 246 h 469"/>
                <a:gd name="T92" fmla="*/ 124 w 137"/>
                <a:gd name="T93" fmla="*/ 211 h 469"/>
                <a:gd name="T94" fmla="*/ 117 w 137"/>
                <a:gd name="T95" fmla="*/ 175 h 469"/>
                <a:gd name="T96" fmla="*/ 119 w 137"/>
                <a:gd name="T97" fmla="*/ 151 h 469"/>
                <a:gd name="T98" fmla="*/ 131 w 137"/>
                <a:gd name="T99" fmla="*/ 120 h 469"/>
                <a:gd name="T100" fmla="*/ 132 w 137"/>
                <a:gd name="T101" fmla="*/ 85 h 469"/>
                <a:gd name="T102" fmla="*/ 111 w 137"/>
                <a:gd name="T103" fmla="*/ 78 h 469"/>
                <a:gd name="T104" fmla="*/ 100 w 137"/>
                <a:gd name="T105" fmla="*/ 65 h 469"/>
                <a:gd name="T106" fmla="*/ 96 w 137"/>
                <a:gd name="T107" fmla="*/ 60 h 469"/>
                <a:gd name="T108" fmla="*/ 97 w 137"/>
                <a:gd name="T109" fmla="*/ 52 h 469"/>
                <a:gd name="T110" fmla="*/ 103 w 137"/>
                <a:gd name="T111" fmla="*/ 44 h 469"/>
                <a:gd name="T112" fmla="*/ 104 w 137"/>
                <a:gd name="T113" fmla="*/ 19 h 469"/>
                <a:gd name="T114" fmla="*/ 80 w 137"/>
                <a:gd name="T11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469">
                  <a:moveTo>
                    <a:pt x="80" y="0"/>
                  </a:moveTo>
                  <a:cubicBezTo>
                    <a:pt x="71" y="0"/>
                    <a:pt x="57" y="9"/>
                    <a:pt x="57" y="23"/>
                  </a:cubicBezTo>
                  <a:cubicBezTo>
                    <a:pt x="57" y="37"/>
                    <a:pt x="58" y="43"/>
                    <a:pt x="59" y="48"/>
                  </a:cubicBezTo>
                  <a:cubicBezTo>
                    <a:pt x="60" y="52"/>
                    <a:pt x="62" y="52"/>
                    <a:pt x="62" y="52"/>
                  </a:cubicBezTo>
                  <a:cubicBezTo>
                    <a:pt x="62" y="52"/>
                    <a:pt x="61" y="61"/>
                    <a:pt x="64" y="63"/>
                  </a:cubicBezTo>
                  <a:cubicBezTo>
                    <a:pt x="67" y="66"/>
                    <a:pt x="68" y="66"/>
                    <a:pt x="68" y="69"/>
                  </a:cubicBezTo>
                  <a:cubicBezTo>
                    <a:pt x="68" y="72"/>
                    <a:pt x="66" y="75"/>
                    <a:pt x="63" y="78"/>
                  </a:cubicBezTo>
                  <a:cubicBezTo>
                    <a:pt x="61" y="81"/>
                    <a:pt x="50" y="84"/>
                    <a:pt x="44" y="86"/>
                  </a:cubicBezTo>
                  <a:cubicBezTo>
                    <a:pt x="37" y="89"/>
                    <a:pt x="33" y="92"/>
                    <a:pt x="29" y="100"/>
                  </a:cubicBezTo>
                  <a:cubicBezTo>
                    <a:pt x="26" y="107"/>
                    <a:pt x="21" y="117"/>
                    <a:pt x="14" y="123"/>
                  </a:cubicBezTo>
                  <a:cubicBezTo>
                    <a:pt x="8" y="130"/>
                    <a:pt x="0" y="140"/>
                    <a:pt x="2" y="150"/>
                  </a:cubicBezTo>
                  <a:cubicBezTo>
                    <a:pt x="5" y="159"/>
                    <a:pt x="18" y="167"/>
                    <a:pt x="26" y="163"/>
                  </a:cubicBezTo>
                  <a:cubicBezTo>
                    <a:pt x="33" y="159"/>
                    <a:pt x="36" y="158"/>
                    <a:pt x="36" y="158"/>
                  </a:cubicBezTo>
                  <a:cubicBezTo>
                    <a:pt x="36" y="158"/>
                    <a:pt x="31" y="180"/>
                    <a:pt x="29" y="201"/>
                  </a:cubicBezTo>
                  <a:cubicBezTo>
                    <a:pt x="27" y="223"/>
                    <a:pt x="21" y="244"/>
                    <a:pt x="24" y="245"/>
                  </a:cubicBezTo>
                  <a:cubicBezTo>
                    <a:pt x="28" y="247"/>
                    <a:pt x="33" y="250"/>
                    <a:pt x="33" y="250"/>
                  </a:cubicBezTo>
                  <a:cubicBezTo>
                    <a:pt x="33" y="250"/>
                    <a:pt x="34" y="280"/>
                    <a:pt x="39" y="306"/>
                  </a:cubicBezTo>
                  <a:cubicBezTo>
                    <a:pt x="44" y="332"/>
                    <a:pt x="46" y="344"/>
                    <a:pt x="47" y="360"/>
                  </a:cubicBezTo>
                  <a:cubicBezTo>
                    <a:pt x="48" y="376"/>
                    <a:pt x="49" y="387"/>
                    <a:pt x="48" y="394"/>
                  </a:cubicBezTo>
                  <a:cubicBezTo>
                    <a:pt x="47" y="400"/>
                    <a:pt x="38" y="413"/>
                    <a:pt x="32" y="416"/>
                  </a:cubicBezTo>
                  <a:cubicBezTo>
                    <a:pt x="27" y="418"/>
                    <a:pt x="18" y="418"/>
                    <a:pt x="14" y="420"/>
                  </a:cubicBezTo>
                  <a:cubicBezTo>
                    <a:pt x="10" y="421"/>
                    <a:pt x="7" y="426"/>
                    <a:pt x="16" y="428"/>
                  </a:cubicBezTo>
                  <a:cubicBezTo>
                    <a:pt x="25" y="429"/>
                    <a:pt x="41" y="427"/>
                    <a:pt x="45" y="425"/>
                  </a:cubicBezTo>
                  <a:cubicBezTo>
                    <a:pt x="49" y="424"/>
                    <a:pt x="56" y="421"/>
                    <a:pt x="56" y="421"/>
                  </a:cubicBezTo>
                  <a:cubicBezTo>
                    <a:pt x="56" y="421"/>
                    <a:pt x="54" y="426"/>
                    <a:pt x="63" y="426"/>
                  </a:cubicBezTo>
                  <a:cubicBezTo>
                    <a:pt x="73" y="426"/>
                    <a:pt x="74" y="425"/>
                    <a:pt x="75" y="419"/>
                  </a:cubicBezTo>
                  <a:cubicBezTo>
                    <a:pt x="75" y="413"/>
                    <a:pt x="75" y="405"/>
                    <a:pt x="76" y="401"/>
                  </a:cubicBezTo>
                  <a:cubicBezTo>
                    <a:pt x="78" y="397"/>
                    <a:pt x="71" y="386"/>
                    <a:pt x="74" y="380"/>
                  </a:cubicBezTo>
                  <a:cubicBezTo>
                    <a:pt x="78" y="375"/>
                    <a:pt x="81" y="359"/>
                    <a:pt x="78" y="350"/>
                  </a:cubicBezTo>
                  <a:cubicBezTo>
                    <a:pt x="75" y="341"/>
                    <a:pt x="79" y="332"/>
                    <a:pt x="78" y="326"/>
                  </a:cubicBezTo>
                  <a:cubicBezTo>
                    <a:pt x="77" y="320"/>
                    <a:pt x="76" y="312"/>
                    <a:pt x="76" y="303"/>
                  </a:cubicBezTo>
                  <a:cubicBezTo>
                    <a:pt x="76" y="294"/>
                    <a:pt x="76" y="288"/>
                    <a:pt x="76" y="288"/>
                  </a:cubicBezTo>
                  <a:cubicBezTo>
                    <a:pt x="76" y="288"/>
                    <a:pt x="82" y="322"/>
                    <a:pt x="84" y="331"/>
                  </a:cubicBezTo>
                  <a:cubicBezTo>
                    <a:pt x="86" y="340"/>
                    <a:pt x="89" y="372"/>
                    <a:pt x="89" y="382"/>
                  </a:cubicBezTo>
                  <a:cubicBezTo>
                    <a:pt x="89" y="392"/>
                    <a:pt x="96" y="405"/>
                    <a:pt x="96" y="413"/>
                  </a:cubicBezTo>
                  <a:cubicBezTo>
                    <a:pt x="97" y="422"/>
                    <a:pt x="97" y="427"/>
                    <a:pt x="99" y="427"/>
                  </a:cubicBezTo>
                  <a:cubicBezTo>
                    <a:pt x="102" y="427"/>
                    <a:pt x="97" y="437"/>
                    <a:pt x="95" y="445"/>
                  </a:cubicBezTo>
                  <a:cubicBezTo>
                    <a:pt x="94" y="452"/>
                    <a:pt x="88" y="469"/>
                    <a:pt x="98" y="469"/>
                  </a:cubicBezTo>
                  <a:cubicBezTo>
                    <a:pt x="109" y="469"/>
                    <a:pt x="120" y="465"/>
                    <a:pt x="120" y="454"/>
                  </a:cubicBezTo>
                  <a:cubicBezTo>
                    <a:pt x="121" y="444"/>
                    <a:pt x="119" y="434"/>
                    <a:pt x="122" y="430"/>
                  </a:cubicBezTo>
                  <a:cubicBezTo>
                    <a:pt x="125" y="426"/>
                    <a:pt x="125" y="417"/>
                    <a:pt x="125" y="411"/>
                  </a:cubicBezTo>
                  <a:cubicBezTo>
                    <a:pt x="124" y="406"/>
                    <a:pt x="126" y="396"/>
                    <a:pt x="125" y="385"/>
                  </a:cubicBezTo>
                  <a:cubicBezTo>
                    <a:pt x="123" y="373"/>
                    <a:pt x="123" y="353"/>
                    <a:pt x="121" y="338"/>
                  </a:cubicBezTo>
                  <a:cubicBezTo>
                    <a:pt x="118" y="323"/>
                    <a:pt x="117" y="300"/>
                    <a:pt x="116" y="282"/>
                  </a:cubicBezTo>
                  <a:cubicBezTo>
                    <a:pt x="114" y="264"/>
                    <a:pt x="113" y="255"/>
                    <a:pt x="115" y="252"/>
                  </a:cubicBezTo>
                  <a:cubicBezTo>
                    <a:pt x="117" y="250"/>
                    <a:pt x="127" y="247"/>
                    <a:pt x="130" y="246"/>
                  </a:cubicBezTo>
                  <a:cubicBezTo>
                    <a:pt x="133" y="246"/>
                    <a:pt x="127" y="227"/>
                    <a:pt x="124" y="211"/>
                  </a:cubicBezTo>
                  <a:cubicBezTo>
                    <a:pt x="122" y="196"/>
                    <a:pt x="119" y="186"/>
                    <a:pt x="117" y="175"/>
                  </a:cubicBezTo>
                  <a:cubicBezTo>
                    <a:pt x="114" y="164"/>
                    <a:pt x="114" y="159"/>
                    <a:pt x="119" y="151"/>
                  </a:cubicBezTo>
                  <a:cubicBezTo>
                    <a:pt x="123" y="143"/>
                    <a:pt x="129" y="138"/>
                    <a:pt x="131" y="120"/>
                  </a:cubicBezTo>
                  <a:cubicBezTo>
                    <a:pt x="134" y="102"/>
                    <a:pt x="137" y="90"/>
                    <a:pt x="132" y="85"/>
                  </a:cubicBezTo>
                  <a:cubicBezTo>
                    <a:pt x="127" y="81"/>
                    <a:pt x="118" y="83"/>
                    <a:pt x="111" y="78"/>
                  </a:cubicBezTo>
                  <a:cubicBezTo>
                    <a:pt x="104" y="72"/>
                    <a:pt x="103" y="66"/>
                    <a:pt x="100" y="65"/>
                  </a:cubicBezTo>
                  <a:cubicBezTo>
                    <a:pt x="97" y="64"/>
                    <a:pt x="96" y="64"/>
                    <a:pt x="96" y="60"/>
                  </a:cubicBezTo>
                  <a:cubicBezTo>
                    <a:pt x="96" y="56"/>
                    <a:pt x="97" y="52"/>
                    <a:pt x="97" y="52"/>
                  </a:cubicBezTo>
                  <a:cubicBezTo>
                    <a:pt x="97" y="52"/>
                    <a:pt x="102" y="49"/>
                    <a:pt x="103" y="44"/>
                  </a:cubicBezTo>
                  <a:cubicBezTo>
                    <a:pt x="104" y="39"/>
                    <a:pt x="105" y="27"/>
                    <a:pt x="104" y="19"/>
                  </a:cubicBezTo>
                  <a:cubicBezTo>
                    <a:pt x="102" y="11"/>
                    <a:pt x="95" y="0"/>
                    <a:pt x="8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900" dirty="0">
                <a:cs typeface="Arial" pitchFamily="34" charset="0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21494597" y="3945749"/>
              <a:ext cx="541315" cy="1339771"/>
            </a:xfrm>
            <a:custGeom>
              <a:avLst/>
              <a:gdLst>
                <a:gd name="T0" fmla="*/ 80 w 137"/>
                <a:gd name="T1" fmla="*/ 0 h 469"/>
                <a:gd name="T2" fmla="*/ 57 w 137"/>
                <a:gd name="T3" fmla="*/ 23 h 469"/>
                <a:gd name="T4" fmla="*/ 59 w 137"/>
                <a:gd name="T5" fmla="*/ 48 h 469"/>
                <a:gd name="T6" fmla="*/ 62 w 137"/>
                <a:gd name="T7" fmla="*/ 52 h 469"/>
                <a:gd name="T8" fmla="*/ 64 w 137"/>
                <a:gd name="T9" fmla="*/ 63 h 469"/>
                <a:gd name="T10" fmla="*/ 68 w 137"/>
                <a:gd name="T11" fmla="*/ 69 h 469"/>
                <a:gd name="T12" fmla="*/ 63 w 137"/>
                <a:gd name="T13" fmla="*/ 78 h 469"/>
                <a:gd name="T14" fmla="*/ 44 w 137"/>
                <a:gd name="T15" fmla="*/ 86 h 469"/>
                <a:gd name="T16" fmla="*/ 29 w 137"/>
                <a:gd name="T17" fmla="*/ 100 h 469"/>
                <a:gd name="T18" fmla="*/ 14 w 137"/>
                <a:gd name="T19" fmla="*/ 123 h 469"/>
                <a:gd name="T20" fmla="*/ 2 w 137"/>
                <a:gd name="T21" fmla="*/ 150 h 469"/>
                <a:gd name="T22" fmla="*/ 26 w 137"/>
                <a:gd name="T23" fmla="*/ 163 h 469"/>
                <a:gd name="T24" fmla="*/ 36 w 137"/>
                <a:gd name="T25" fmla="*/ 158 h 469"/>
                <a:gd name="T26" fmla="*/ 29 w 137"/>
                <a:gd name="T27" fmla="*/ 201 h 469"/>
                <a:gd name="T28" fmla="*/ 24 w 137"/>
                <a:gd name="T29" fmla="*/ 245 h 469"/>
                <a:gd name="T30" fmla="*/ 33 w 137"/>
                <a:gd name="T31" fmla="*/ 250 h 469"/>
                <a:gd name="T32" fmla="*/ 39 w 137"/>
                <a:gd name="T33" fmla="*/ 306 h 469"/>
                <a:gd name="T34" fmla="*/ 47 w 137"/>
                <a:gd name="T35" fmla="*/ 360 h 469"/>
                <a:gd name="T36" fmla="*/ 48 w 137"/>
                <a:gd name="T37" fmla="*/ 394 h 469"/>
                <a:gd name="T38" fmla="*/ 32 w 137"/>
                <a:gd name="T39" fmla="*/ 416 h 469"/>
                <a:gd name="T40" fmla="*/ 14 w 137"/>
                <a:gd name="T41" fmla="*/ 420 h 469"/>
                <a:gd name="T42" fmla="*/ 16 w 137"/>
                <a:gd name="T43" fmla="*/ 428 h 469"/>
                <a:gd name="T44" fmla="*/ 45 w 137"/>
                <a:gd name="T45" fmla="*/ 425 h 469"/>
                <a:gd name="T46" fmla="*/ 56 w 137"/>
                <a:gd name="T47" fmla="*/ 421 h 469"/>
                <a:gd name="T48" fmla="*/ 63 w 137"/>
                <a:gd name="T49" fmla="*/ 426 h 469"/>
                <a:gd name="T50" fmla="*/ 75 w 137"/>
                <a:gd name="T51" fmla="*/ 419 h 469"/>
                <a:gd name="T52" fmla="*/ 76 w 137"/>
                <a:gd name="T53" fmla="*/ 401 h 469"/>
                <a:gd name="T54" fmla="*/ 74 w 137"/>
                <a:gd name="T55" fmla="*/ 380 h 469"/>
                <a:gd name="T56" fmla="*/ 78 w 137"/>
                <a:gd name="T57" fmla="*/ 350 h 469"/>
                <a:gd name="T58" fmla="*/ 78 w 137"/>
                <a:gd name="T59" fmla="*/ 326 h 469"/>
                <a:gd name="T60" fmla="*/ 76 w 137"/>
                <a:gd name="T61" fmla="*/ 303 h 469"/>
                <a:gd name="T62" fmla="*/ 76 w 137"/>
                <a:gd name="T63" fmla="*/ 288 h 469"/>
                <a:gd name="T64" fmla="*/ 84 w 137"/>
                <a:gd name="T65" fmla="*/ 331 h 469"/>
                <a:gd name="T66" fmla="*/ 89 w 137"/>
                <a:gd name="T67" fmla="*/ 382 h 469"/>
                <a:gd name="T68" fmla="*/ 96 w 137"/>
                <a:gd name="T69" fmla="*/ 413 h 469"/>
                <a:gd name="T70" fmla="*/ 99 w 137"/>
                <a:gd name="T71" fmla="*/ 427 h 469"/>
                <a:gd name="T72" fmla="*/ 95 w 137"/>
                <a:gd name="T73" fmla="*/ 445 h 469"/>
                <a:gd name="T74" fmla="*/ 98 w 137"/>
                <a:gd name="T75" fmla="*/ 469 h 469"/>
                <a:gd name="T76" fmla="*/ 120 w 137"/>
                <a:gd name="T77" fmla="*/ 454 h 469"/>
                <a:gd name="T78" fmla="*/ 122 w 137"/>
                <a:gd name="T79" fmla="*/ 430 h 469"/>
                <a:gd name="T80" fmla="*/ 125 w 137"/>
                <a:gd name="T81" fmla="*/ 411 h 469"/>
                <a:gd name="T82" fmla="*/ 125 w 137"/>
                <a:gd name="T83" fmla="*/ 385 h 469"/>
                <a:gd name="T84" fmla="*/ 121 w 137"/>
                <a:gd name="T85" fmla="*/ 338 h 469"/>
                <a:gd name="T86" fmla="*/ 116 w 137"/>
                <a:gd name="T87" fmla="*/ 282 h 469"/>
                <a:gd name="T88" fmla="*/ 115 w 137"/>
                <a:gd name="T89" fmla="*/ 252 h 469"/>
                <a:gd name="T90" fmla="*/ 130 w 137"/>
                <a:gd name="T91" fmla="*/ 246 h 469"/>
                <a:gd name="T92" fmla="*/ 124 w 137"/>
                <a:gd name="T93" fmla="*/ 211 h 469"/>
                <a:gd name="T94" fmla="*/ 117 w 137"/>
                <a:gd name="T95" fmla="*/ 175 h 469"/>
                <a:gd name="T96" fmla="*/ 119 w 137"/>
                <a:gd name="T97" fmla="*/ 151 h 469"/>
                <a:gd name="T98" fmla="*/ 131 w 137"/>
                <a:gd name="T99" fmla="*/ 120 h 469"/>
                <a:gd name="T100" fmla="*/ 132 w 137"/>
                <a:gd name="T101" fmla="*/ 85 h 469"/>
                <a:gd name="T102" fmla="*/ 111 w 137"/>
                <a:gd name="T103" fmla="*/ 78 h 469"/>
                <a:gd name="T104" fmla="*/ 100 w 137"/>
                <a:gd name="T105" fmla="*/ 65 h 469"/>
                <a:gd name="T106" fmla="*/ 96 w 137"/>
                <a:gd name="T107" fmla="*/ 60 h 469"/>
                <a:gd name="T108" fmla="*/ 97 w 137"/>
                <a:gd name="T109" fmla="*/ 52 h 469"/>
                <a:gd name="T110" fmla="*/ 103 w 137"/>
                <a:gd name="T111" fmla="*/ 44 h 469"/>
                <a:gd name="T112" fmla="*/ 104 w 137"/>
                <a:gd name="T113" fmla="*/ 19 h 469"/>
                <a:gd name="T114" fmla="*/ 80 w 137"/>
                <a:gd name="T11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469">
                  <a:moveTo>
                    <a:pt x="80" y="0"/>
                  </a:moveTo>
                  <a:cubicBezTo>
                    <a:pt x="71" y="0"/>
                    <a:pt x="57" y="9"/>
                    <a:pt x="57" y="23"/>
                  </a:cubicBezTo>
                  <a:cubicBezTo>
                    <a:pt x="57" y="37"/>
                    <a:pt x="58" y="43"/>
                    <a:pt x="59" y="48"/>
                  </a:cubicBezTo>
                  <a:cubicBezTo>
                    <a:pt x="60" y="52"/>
                    <a:pt x="62" y="52"/>
                    <a:pt x="62" y="52"/>
                  </a:cubicBezTo>
                  <a:cubicBezTo>
                    <a:pt x="62" y="52"/>
                    <a:pt x="61" y="61"/>
                    <a:pt x="64" y="63"/>
                  </a:cubicBezTo>
                  <a:cubicBezTo>
                    <a:pt x="67" y="66"/>
                    <a:pt x="68" y="66"/>
                    <a:pt x="68" y="69"/>
                  </a:cubicBezTo>
                  <a:cubicBezTo>
                    <a:pt x="68" y="72"/>
                    <a:pt x="66" y="75"/>
                    <a:pt x="63" y="78"/>
                  </a:cubicBezTo>
                  <a:cubicBezTo>
                    <a:pt x="61" y="81"/>
                    <a:pt x="50" y="84"/>
                    <a:pt x="44" y="86"/>
                  </a:cubicBezTo>
                  <a:cubicBezTo>
                    <a:pt x="37" y="89"/>
                    <a:pt x="33" y="92"/>
                    <a:pt x="29" y="100"/>
                  </a:cubicBezTo>
                  <a:cubicBezTo>
                    <a:pt x="26" y="107"/>
                    <a:pt x="21" y="117"/>
                    <a:pt x="14" y="123"/>
                  </a:cubicBezTo>
                  <a:cubicBezTo>
                    <a:pt x="8" y="130"/>
                    <a:pt x="0" y="140"/>
                    <a:pt x="2" y="150"/>
                  </a:cubicBezTo>
                  <a:cubicBezTo>
                    <a:pt x="5" y="159"/>
                    <a:pt x="18" y="167"/>
                    <a:pt x="26" y="163"/>
                  </a:cubicBezTo>
                  <a:cubicBezTo>
                    <a:pt x="33" y="159"/>
                    <a:pt x="36" y="158"/>
                    <a:pt x="36" y="158"/>
                  </a:cubicBezTo>
                  <a:cubicBezTo>
                    <a:pt x="36" y="158"/>
                    <a:pt x="31" y="180"/>
                    <a:pt x="29" y="201"/>
                  </a:cubicBezTo>
                  <a:cubicBezTo>
                    <a:pt x="27" y="223"/>
                    <a:pt x="21" y="244"/>
                    <a:pt x="24" y="245"/>
                  </a:cubicBezTo>
                  <a:cubicBezTo>
                    <a:pt x="28" y="247"/>
                    <a:pt x="33" y="250"/>
                    <a:pt x="33" y="250"/>
                  </a:cubicBezTo>
                  <a:cubicBezTo>
                    <a:pt x="33" y="250"/>
                    <a:pt x="34" y="280"/>
                    <a:pt x="39" y="306"/>
                  </a:cubicBezTo>
                  <a:cubicBezTo>
                    <a:pt x="44" y="332"/>
                    <a:pt x="46" y="344"/>
                    <a:pt x="47" y="360"/>
                  </a:cubicBezTo>
                  <a:cubicBezTo>
                    <a:pt x="48" y="376"/>
                    <a:pt x="49" y="387"/>
                    <a:pt x="48" y="394"/>
                  </a:cubicBezTo>
                  <a:cubicBezTo>
                    <a:pt x="47" y="400"/>
                    <a:pt x="38" y="413"/>
                    <a:pt x="32" y="416"/>
                  </a:cubicBezTo>
                  <a:cubicBezTo>
                    <a:pt x="27" y="418"/>
                    <a:pt x="18" y="418"/>
                    <a:pt x="14" y="420"/>
                  </a:cubicBezTo>
                  <a:cubicBezTo>
                    <a:pt x="10" y="421"/>
                    <a:pt x="7" y="426"/>
                    <a:pt x="16" y="428"/>
                  </a:cubicBezTo>
                  <a:cubicBezTo>
                    <a:pt x="25" y="429"/>
                    <a:pt x="41" y="427"/>
                    <a:pt x="45" y="425"/>
                  </a:cubicBezTo>
                  <a:cubicBezTo>
                    <a:pt x="49" y="424"/>
                    <a:pt x="56" y="421"/>
                    <a:pt x="56" y="421"/>
                  </a:cubicBezTo>
                  <a:cubicBezTo>
                    <a:pt x="56" y="421"/>
                    <a:pt x="54" y="426"/>
                    <a:pt x="63" y="426"/>
                  </a:cubicBezTo>
                  <a:cubicBezTo>
                    <a:pt x="73" y="426"/>
                    <a:pt x="74" y="425"/>
                    <a:pt x="75" y="419"/>
                  </a:cubicBezTo>
                  <a:cubicBezTo>
                    <a:pt x="75" y="413"/>
                    <a:pt x="75" y="405"/>
                    <a:pt x="76" y="401"/>
                  </a:cubicBezTo>
                  <a:cubicBezTo>
                    <a:pt x="78" y="397"/>
                    <a:pt x="71" y="386"/>
                    <a:pt x="74" y="380"/>
                  </a:cubicBezTo>
                  <a:cubicBezTo>
                    <a:pt x="78" y="375"/>
                    <a:pt x="81" y="359"/>
                    <a:pt x="78" y="350"/>
                  </a:cubicBezTo>
                  <a:cubicBezTo>
                    <a:pt x="75" y="341"/>
                    <a:pt x="79" y="332"/>
                    <a:pt x="78" y="326"/>
                  </a:cubicBezTo>
                  <a:cubicBezTo>
                    <a:pt x="77" y="320"/>
                    <a:pt x="76" y="312"/>
                    <a:pt x="76" y="303"/>
                  </a:cubicBezTo>
                  <a:cubicBezTo>
                    <a:pt x="76" y="294"/>
                    <a:pt x="76" y="288"/>
                    <a:pt x="76" y="288"/>
                  </a:cubicBezTo>
                  <a:cubicBezTo>
                    <a:pt x="76" y="288"/>
                    <a:pt x="82" y="322"/>
                    <a:pt x="84" y="331"/>
                  </a:cubicBezTo>
                  <a:cubicBezTo>
                    <a:pt x="86" y="340"/>
                    <a:pt x="89" y="372"/>
                    <a:pt x="89" y="382"/>
                  </a:cubicBezTo>
                  <a:cubicBezTo>
                    <a:pt x="89" y="392"/>
                    <a:pt x="96" y="405"/>
                    <a:pt x="96" y="413"/>
                  </a:cubicBezTo>
                  <a:cubicBezTo>
                    <a:pt x="97" y="422"/>
                    <a:pt x="97" y="427"/>
                    <a:pt x="99" y="427"/>
                  </a:cubicBezTo>
                  <a:cubicBezTo>
                    <a:pt x="102" y="427"/>
                    <a:pt x="97" y="437"/>
                    <a:pt x="95" y="445"/>
                  </a:cubicBezTo>
                  <a:cubicBezTo>
                    <a:pt x="94" y="452"/>
                    <a:pt x="88" y="469"/>
                    <a:pt x="98" y="469"/>
                  </a:cubicBezTo>
                  <a:cubicBezTo>
                    <a:pt x="109" y="469"/>
                    <a:pt x="120" y="465"/>
                    <a:pt x="120" y="454"/>
                  </a:cubicBezTo>
                  <a:cubicBezTo>
                    <a:pt x="121" y="444"/>
                    <a:pt x="119" y="434"/>
                    <a:pt x="122" y="430"/>
                  </a:cubicBezTo>
                  <a:cubicBezTo>
                    <a:pt x="125" y="426"/>
                    <a:pt x="125" y="417"/>
                    <a:pt x="125" y="411"/>
                  </a:cubicBezTo>
                  <a:cubicBezTo>
                    <a:pt x="124" y="406"/>
                    <a:pt x="126" y="396"/>
                    <a:pt x="125" y="385"/>
                  </a:cubicBezTo>
                  <a:cubicBezTo>
                    <a:pt x="123" y="373"/>
                    <a:pt x="123" y="353"/>
                    <a:pt x="121" y="338"/>
                  </a:cubicBezTo>
                  <a:cubicBezTo>
                    <a:pt x="118" y="323"/>
                    <a:pt x="117" y="300"/>
                    <a:pt x="116" y="282"/>
                  </a:cubicBezTo>
                  <a:cubicBezTo>
                    <a:pt x="114" y="264"/>
                    <a:pt x="113" y="255"/>
                    <a:pt x="115" y="252"/>
                  </a:cubicBezTo>
                  <a:cubicBezTo>
                    <a:pt x="117" y="250"/>
                    <a:pt x="127" y="247"/>
                    <a:pt x="130" y="246"/>
                  </a:cubicBezTo>
                  <a:cubicBezTo>
                    <a:pt x="133" y="246"/>
                    <a:pt x="127" y="227"/>
                    <a:pt x="124" y="211"/>
                  </a:cubicBezTo>
                  <a:cubicBezTo>
                    <a:pt x="122" y="196"/>
                    <a:pt x="119" y="186"/>
                    <a:pt x="117" y="175"/>
                  </a:cubicBezTo>
                  <a:cubicBezTo>
                    <a:pt x="114" y="164"/>
                    <a:pt x="114" y="159"/>
                    <a:pt x="119" y="151"/>
                  </a:cubicBezTo>
                  <a:cubicBezTo>
                    <a:pt x="123" y="143"/>
                    <a:pt x="129" y="138"/>
                    <a:pt x="131" y="120"/>
                  </a:cubicBezTo>
                  <a:cubicBezTo>
                    <a:pt x="134" y="102"/>
                    <a:pt x="137" y="90"/>
                    <a:pt x="132" y="85"/>
                  </a:cubicBezTo>
                  <a:cubicBezTo>
                    <a:pt x="127" y="81"/>
                    <a:pt x="118" y="83"/>
                    <a:pt x="111" y="78"/>
                  </a:cubicBezTo>
                  <a:cubicBezTo>
                    <a:pt x="104" y="72"/>
                    <a:pt x="103" y="66"/>
                    <a:pt x="100" y="65"/>
                  </a:cubicBezTo>
                  <a:cubicBezTo>
                    <a:pt x="97" y="64"/>
                    <a:pt x="96" y="64"/>
                    <a:pt x="96" y="60"/>
                  </a:cubicBezTo>
                  <a:cubicBezTo>
                    <a:pt x="96" y="56"/>
                    <a:pt x="97" y="52"/>
                    <a:pt x="97" y="52"/>
                  </a:cubicBezTo>
                  <a:cubicBezTo>
                    <a:pt x="97" y="52"/>
                    <a:pt x="102" y="49"/>
                    <a:pt x="103" y="44"/>
                  </a:cubicBezTo>
                  <a:cubicBezTo>
                    <a:pt x="104" y="39"/>
                    <a:pt x="105" y="27"/>
                    <a:pt x="104" y="19"/>
                  </a:cubicBezTo>
                  <a:cubicBezTo>
                    <a:pt x="102" y="11"/>
                    <a:pt x="95" y="0"/>
                    <a:pt x="8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900" dirty="0">
                <a:cs typeface="Arial" pitchFamily="34" charset="0"/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 bwMode="auto">
            <a:xfrm>
              <a:off x="1183397" y="9808042"/>
              <a:ext cx="5752856" cy="0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7"/>
            <p:cNvGrpSpPr>
              <a:grpSpLocks/>
            </p:cNvGrpSpPr>
            <p:nvPr/>
          </p:nvGrpSpPr>
          <p:grpSpPr bwMode="auto">
            <a:xfrm>
              <a:off x="17941749" y="4860268"/>
              <a:ext cx="5580000" cy="1620000"/>
              <a:chOff x="7888130" y="3134004"/>
              <a:chExt cx="3016938" cy="786880"/>
            </a:xfrm>
          </p:grpSpPr>
          <p:sp>
            <p:nvSpPr>
              <p:cNvPr id="91" name="Rectangle 90"/>
              <p:cNvSpPr/>
              <p:nvPr/>
            </p:nvSpPr>
            <p:spPr>
              <a:xfrm>
                <a:off x="7888224" y="3436942"/>
                <a:ext cx="3016844" cy="48421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2100" b="1" dirty="0">
                    <a:solidFill>
                      <a:schemeClr val="tx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Pembina Utama Muda (IV/c)</a:t>
                </a:r>
                <a:endParaRPr lang="en-US" sz="2100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92" name="Flowchart: Manual Operation 91"/>
              <p:cNvSpPr/>
              <p:nvPr/>
            </p:nvSpPr>
            <p:spPr>
              <a:xfrm flipV="1">
                <a:off x="7888224" y="3133920"/>
                <a:ext cx="3016844" cy="307648"/>
              </a:xfrm>
              <a:prstGeom prst="flowChartManualOperation">
                <a:avLst/>
              </a:prstGeom>
              <a:solidFill>
                <a:schemeClr val="accent3">
                  <a:lumMod val="60000"/>
                  <a:lumOff val="40000"/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b="1" dirty="0">
                  <a:solidFill>
                    <a:schemeClr val="tx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aphicFrame>
        <p:nvGraphicFramePr>
          <p:cNvPr id="50" name="Diagram 49"/>
          <p:cNvGraphicFramePr/>
          <p:nvPr/>
        </p:nvGraphicFramePr>
        <p:xfrm>
          <a:off x="8040982" y="4141635"/>
          <a:ext cx="4189849" cy="2863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Title 42"/>
          <p:cNvSpPr>
            <a:spLocks noGrp="1"/>
          </p:cNvSpPr>
          <p:nvPr>
            <p:ph type="title"/>
          </p:nvPr>
        </p:nvSpPr>
        <p:spPr>
          <a:xfrm>
            <a:off x="186452" y="548680"/>
            <a:ext cx="11617555" cy="762005"/>
          </a:xfrm>
        </p:spPr>
        <p:txBody>
          <a:bodyPr>
            <a:normAutofit fontScale="90000"/>
          </a:bodyPr>
          <a:lstStyle/>
          <a:p>
            <a:r>
              <a:rPr lang="id-ID" altLang="en-US" sz="3700" b="1" dirty="0">
                <a:latin typeface="Arial" pitchFamily="34" charset="0"/>
              </a:rPr>
              <a:t>Jenjang Jabatan (Pangkat &amp; Gol. Ruang) JF PPBJ</a:t>
            </a:r>
            <a:r>
              <a:rPr lang="en-US" altLang="en-US" sz="4300" b="1" dirty="0">
                <a:latin typeface="Arial" pitchFamily="34" charset="0"/>
              </a:rPr>
              <a:t/>
            </a:r>
            <a:br>
              <a:rPr lang="en-US" altLang="en-US" sz="4300" b="1" dirty="0">
                <a:latin typeface="Arial" pitchFamily="34" charset="0"/>
              </a:rPr>
            </a:br>
            <a:endParaRPr lang="id-ID" sz="4300" dirty="0"/>
          </a:p>
        </p:txBody>
      </p:sp>
    </p:spTree>
    <p:extLst>
      <p:ext uri="{BB962C8B-B14F-4D97-AF65-F5344CB8AC3E}">
        <p14:creationId xmlns:p14="http://schemas.microsoft.com/office/powerpoint/2010/main" val="1182455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85636" y="214290"/>
            <a:ext cx="11617474" cy="631105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Status </a:t>
            </a:r>
            <a:r>
              <a:rPr lang="en-US" sz="2400" b="1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Pengusulan</a:t>
            </a:r>
            <a:r>
              <a:rPr lang="en-US" sz="24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Kembali</a:t>
            </a:r>
            <a:r>
              <a:rPr lang="en-US" sz="24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Tunjangan</a:t>
            </a:r>
            <a:r>
              <a:rPr lang="en-US" sz="24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Fungsional</a:t>
            </a:r>
            <a:r>
              <a:rPr lang="en-US" sz="24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Pengelola</a:t>
            </a:r>
            <a:r>
              <a:rPr lang="en-US" sz="24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Pengadaan</a:t>
            </a:r>
            <a:r>
              <a:rPr lang="en-US" sz="24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Barang</a:t>
            </a:r>
            <a:r>
              <a:rPr lang="en-US" sz="24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/</a:t>
            </a:r>
            <a:r>
              <a:rPr lang="en-US" sz="2400" b="1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Jasa</a:t>
            </a:r>
            <a:r>
              <a:rPr lang="en-US" sz="24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Pemerintah</a:t>
            </a:r>
            <a:r>
              <a:rPr lang="en-US" sz="24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:</a:t>
            </a:r>
          </a:p>
          <a:p>
            <a:pPr algn="ctr">
              <a:defRPr/>
            </a:pPr>
            <a:endParaRPr lang="en-US" sz="2400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  <a:sym typeface="Wingdings" pitchFamily="2" charset="2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  <a:sym typeface="Wingdings" pitchFamily="2" charset="2"/>
              </a:rPr>
              <a:t>L</a:t>
            </a:r>
            <a:r>
              <a:rPr lang="id-ID" sz="2400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  <a:sym typeface="Wingdings" pitchFamily="2" charset="2"/>
              </a:rPr>
              <a:t>KPP saat ini memproses pengajuan Tunjangan Fungsional JFPBJP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id-ID" sz="2400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  <a:sym typeface="Wingdings" pitchFamily="2" charset="2"/>
              </a:rPr>
              <a:t>Usulan Besaran Tunjangan </a:t>
            </a:r>
            <a:r>
              <a:rPr lang="en-US" sz="2400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  <a:sym typeface="Wingdings" pitchFamily="2" charset="2"/>
              </a:rPr>
              <a:t>JABATAN </a:t>
            </a:r>
            <a:r>
              <a:rPr lang="id-ID" sz="2400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  <a:sym typeface="Wingdings" pitchFamily="2" charset="2"/>
              </a:rPr>
              <a:t>Fungsional JFPBJP</a:t>
            </a:r>
          </a:p>
          <a:p>
            <a:pPr marL="457200" indent="-457200">
              <a:defRPr/>
            </a:pPr>
            <a:endParaRPr lang="id-ID" sz="2200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  <a:sym typeface="Wingdings" pitchFamily="2" charset="2"/>
            </a:endParaRPr>
          </a:p>
          <a:p>
            <a:pPr marL="985838" indent="-273050" algn="just">
              <a:defRPr/>
            </a:pPr>
            <a:endParaRPr lang="id-ID" sz="2400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903288" indent="-190500" algn="just">
              <a:defRPr/>
            </a:pPr>
            <a:endParaRPr lang="id-ID" sz="2400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514350" indent="-514350" algn="just">
              <a:defRPr/>
            </a:pPr>
            <a:endParaRPr lang="id-ID" sz="2400" b="1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514350" indent="-514350" algn="just">
              <a:defRPr/>
            </a:pPr>
            <a:endParaRPr lang="id-ID" sz="2400" b="1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514350" indent="-514350" algn="just">
              <a:defRPr/>
            </a:pPr>
            <a:endParaRPr lang="id-ID" sz="2400" b="1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id-ID" sz="28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 </a:t>
            </a:r>
          </a:p>
          <a:p>
            <a:pPr marL="273050" indent="-273050" algn="just">
              <a:defRPr/>
            </a:pPr>
            <a:endParaRPr lang="id-ID" sz="2800" b="1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id-ID" sz="2800" b="1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514350" indent="-514350" algn="just">
              <a:defRPr/>
            </a:pPr>
            <a:r>
              <a:rPr lang="en-US" sz="2400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NB : DILUAR TUNJANGAN/HONOR LAINNYA</a:t>
            </a:r>
            <a:endParaRPr lang="id-ID" sz="2400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91116" y="3140968"/>
          <a:ext cx="9694553" cy="269062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30638"/>
                <a:gridCol w="3435460"/>
                <a:gridCol w="1488699"/>
                <a:gridCol w="1374183"/>
                <a:gridCol w="2365573"/>
              </a:tblGrid>
              <a:tr h="926408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No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Jabatan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Kelas</a:t>
                      </a:r>
                      <a:r>
                        <a:rPr lang="id-ID" baseline="0" dirty="0" smtClean="0"/>
                        <a:t> Jabatan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Total Nilai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Usulan</a:t>
                      </a:r>
                      <a:r>
                        <a:rPr lang="id-ID" baseline="0" dirty="0" smtClean="0"/>
                        <a:t> Tunjangan Jabatan</a:t>
                      </a:r>
                      <a:endParaRPr lang="id-ID" dirty="0"/>
                    </a:p>
                  </a:txBody>
                  <a:tcPr marL="121888" marR="121888"/>
                </a:tc>
              </a:tr>
              <a:tr h="588072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1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dirty="0" smtClean="0"/>
                        <a:t>Pengelola Pengadaan</a:t>
                      </a:r>
                      <a:r>
                        <a:rPr lang="id-ID" baseline="0" dirty="0" smtClean="0"/>
                        <a:t> Madya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11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1.960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Rp 3.000.000</a:t>
                      </a:r>
                      <a:endParaRPr lang="id-ID" dirty="0"/>
                    </a:p>
                  </a:txBody>
                  <a:tcPr marL="121888" marR="121888"/>
                </a:tc>
              </a:tr>
              <a:tr h="588072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2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dirty="0" smtClean="0"/>
                        <a:t>Pengelola Pengadaan Muda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9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1.480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Rp 1.250.000</a:t>
                      </a:r>
                      <a:endParaRPr lang="id-ID" dirty="0"/>
                    </a:p>
                  </a:txBody>
                  <a:tcPr marL="121888" marR="121888"/>
                </a:tc>
              </a:tr>
              <a:tr h="588072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3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dirty="0" smtClean="0"/>
                        <a:t>Pengelola Pengadaan Pertama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8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1.105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Rp  540.000</a:t>
                      </a:r>
                      <a:endParaRPr lang="id-ID" dirty="0"/>
                    </a:p>
                  </a:txBody>
                  <a:tcPr marL="121888" marR="12188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482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85636" y="214290"/>
            <a:ext cx="11617474" cy="631105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algn="ctr">
              <a:defRPr/>
            </a:pPr>
            <a:r>
              <a:rPr lang="id-ID" sz="28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  <a:sym typeface="Wingdings" pitchFamily="2" charset="2"/>
              </a:rPr>
              <a:t>Perbandingan Usulan Tunjangan JFPBJP dengan Jabatan Struktural Setara</a:t>
            </a:r>
          </a:p>
          <a:p>
            <a:pPr marL="457200" indent="-457200">
              <a:defRPr/>
            </a:pPr>
            <a:endParaRPr lang="id-ID" sz="2200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  <a:sym typeface="Wingdings" pitchFamily="2" charset="2"/>
            </a:endParaRPr>
          </a:p>
          <a:p>
            <a:pPr marL="985838" indent="-273050" algn="just">
              <a:defRPr/>
            </a:pPr>
            <a:endParaRPr lang="id-ID" sz="2400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903288" indent="-190500" algn="just">
              <a:defRPr/>
            </a:pPr>
            <a:endParaRPr lang="id-ID" sz="2400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514350" indent="-514350" algn="just">
              <a:defRPr/>
            </a:pPr>
            <a:endParaRPr lang="id-ID" sz="2400" b="1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514350" indent="-514350" algn="just">
              <a:defRPr/>
            </a:pPr>
            <a:endParaRPr lang="id-ID" sz="2400" b="1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514350" indent="-514350" algn="just">
              <a:defRPr/>
            </a:pPr>
            <a:endParaRPr lang="id-ID" sz="2400" b="1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id-ID" sz="2800" b="1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 </a:t>
            </a:r>
          </a:p>
          <a:p>
            <a:pPr marL="273050" indent="-273050" algn="just">
              <a:defRPr/>
            </a:pPr>
            <a:endParaRPr lang="id-ID" sz="2800" b="1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id-ID" sz="2800" b="1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  <a:p>
            <a:pPr marL="514350" indent="-514350" algn="just">
              <a:defRPr/>
            </a:pPr>
            <a:endParaRPr lang="id-ID" sz="2400" dirty="0" smtClean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11187" y="1556792"/>
          <a:ext cx="10366452" cy="445362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59857"/>
                <a:gridCol w="2783584"/>
                <a:gridCol w="3359498"/>
                <a:gridCol w="3263513"/>
              </a:tblGrid>
              <a:tr h="1161783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No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Jabatan Struktural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Tunjangan Berdasarkan</a:t>
                      </a:r>
                      <a:r>
                        <a:rPr lang="id-ID" baseline="0" dirty="0" smtClean="0"/>
                        <a:t> Perpres 26/2007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Usulan Tunjangan Jabatan</a:t>
                      </a:r>
                      <a:r>
                        <a:rPr lang="id-ID" baseline="0" dirty="0" smtClean="0"/>
                        <a:t> Fungsional Pengelola Pengadaan barang/jasa</a:t>
                      </a:r>
                      <a:endParaRPr lang="id-ID" dirty="0"/>
                    </a:p>
                  </a:txBody>
                  <a:tcPr marL="121888" marR="121888"/>
                </a:tc>
              </a:tr>
              <a:tr h="351762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1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dirty="0" smtClean="0"/>
                        <a:t>Eselon I A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5.500.000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 marL="121888" marR="121888"/>
                </a:tc>
              </a:tr>
              <a:tr h="359149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2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Eselon I B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4.375.000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 marL="121888" marR="121888"/>
                </a:tc>
              </a:tr>
              <a:tr h="359149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3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Eselon II A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3.250.000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3.000.000 (Madya) </a:t>
                      </a:r>
                      <a:endParaRPr lang="id-ID" dirty="0"/>
                    </a:p>
                  </a:txBody>
                  <a:tcPr marL="121888" marR="121888"/>
                </a:tc>
              </a:tr>
              <a:tr h="359149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4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Eselon II B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2.250.000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 marL="121888" marR="121888"/>
                </a:tc>
              </a:tr>
              <a:tr h="359149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5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Eselon III A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1.260.000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1.250.000 (Muda)</a:t>
                      </a:r>
                      <a:endParaRPr lang="id-ID" dirty="0"/>
                    </a:p>
                  </a:txBody>
                  <a:tcPr marL="121888" marR="121888"/>
                </a:tc>
              </a:tr>
              <a:tr h="359149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6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Eselon III B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980.000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 marL="121888" marR="121888"/>
                </a:tc>
              </a:tr>
              <a:tr h="359149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7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Eselon IV A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540.000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540.000 (Pertama)</a:t>
                      </a:r>
                      <a:endParaRPr lang="id-ID" dirty="0"/>
                    </a:p>
                  </a:txBody>
                  <a:tcPr marL="121888" marR="121888"/>
                </a:tc>
              </a:tr>
              <a:tr h="351762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8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Eselon IV B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490.000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 marL="121888" marR="121888"/>
                </a:tc>
              </a:tr>
              <a:tr h="351762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9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Eselon V A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360.000</a:t>
                      </a:r>
                      <a:endParaRPr lang="id-ID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 marL="121888" marR="12188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2419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1. DASAR HUKUM</a:t>
            </a:r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 smtClean="0"/>
              <a:t>PENGELOLA PENGADAAN WAJIB JF-PPBJ PALING LAMBAT 2020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145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d-ID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PERPRES No. 16 Tahun 2018</a:t>
            </a:r>
            <a:r>
              <a:rPr lang="id-ID" sz="3600" dirty="0" smtClean="0"/>
              <a:t/>
            </a:r>
            <a:br>
              <a:rPr lang="id-ID" sz="3600" dirty="0" smtClean="0"/>
            </a:br>
            <a:r>
              <a:rPr lang="id-ID" sz="3600" dirty="0" smtClean="0"/>
              <a:t>Tentang  Pengadaan Barang/Jasa Pemerintah</a:t>
            </a:r>
            <a:endParaRPr lang="id-ID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2876" y="1905000"/>
            <a:ext cx="9612096" cy="3697465"/>
          </a:xfrm>
        </p:spPr>
        <p:txBody>
          <a:bodyPr>
            <a:noAutofit/>
          </a:bodyPr>
          <a:lstStyle/>
          <a:p>
            <a:r>
              <a:rPr lang="id-ID" u="sng" dirty="0" smtClean="0"/>
              <a:t>Pasal 1 (18) </a:t>
            </a:r>
            <a:r>
              <a:rPr lang="id-ID" dirty="0" smtClean="0"/>
              <a:t>: </a:t>
            </a:r>
            <a:r>
              <a:rPr lang="id-ID" b="1" dirty="0"/>
              <a:t>Pengelola Pengadaan Barang/Jasa </a:t>
            </a:r>
            <a:r>
              <a:rPr lang="id-ID" dirty="0"/>
              <a:t>adalah 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Pejabat Fungsional </a:t>
            </a:r>
            <a:r>
              <a:rPr lang="id-ID" dirty="0"/>
              <a:t>yang diberi tugas, tanggung jawab, </a:t>
            </a:r>
            <a:r>
              <a:rPr lang="id-ID" dirty="0" smtClean="0"/>
              <a:t>wewenang, dan </a:t>
            </a:r>
            <a:r>
              <a:rPr lang="id-ID" dirty="0"/>
              <a:t>hak secara penuh oleh pejabat yang berwenang </a:t>
            </a:r>
            <a:r>
              <a:rPr lang="id-ID" dirty="0" smtClean="0"/>
              <a:t>untuk melaksanakan </a:t>
            </a:r>
            <a:r>
              <a:rPr lang="id-ID" dirty="0"/>
              <a:t>Pengadaan Barang/Jasa. </a:t>
            </a:r>
            <a:endParaRPr lang="id-ID" dirty="0" smtClean="0"/>
          </a:p>
          <a:p>
            <a:r>
              <a:rPr lang="id-ID" u="sng" dirty="0"/>
              <a:t>Pasal 74 (1a)</a:t>
            </a:r>
            <a:r>
              <a:rPr lang="id-ID" dirty="0"/>
              <a:t>: Sumber Daya Manusia Pengadaan Barang/Jasa terdiri </a:t>
            </a:r>
            <a:r>
              <a:rPr lang="id-ID" dirty="0" smtClean="0"/>
              <a:t>atas : a. </a:t>
            </a:r>
            <a:r>
              <a:rPr lang="id-ID" b="1" dirty="0"/>
              <a:t>Pengelola Pengadaan Barang/Jasa </a:t>
            </a:r>
            <a:r>
              <a:rPr lang="id-ID" dirty="0"/>
              <a:t>di lingkungan Kementerian/ Lembaga/ Pemerintah Daerah</a:t>
            </a:r>
            <a:r>
              <a:rPr lang="id-ID" dirty="0" smtClean="0"/>
              <a:t>;</a:t>
            </a:r>
          </a:p>
          <a:p>
            <a:r>
              <a:rPr lang="id-ID" u="sng" dirty="0"/>
              <a:t>Pasal 88 (a</a:t>
            </a:r>
            <a:r>
              <a:rPr lang="id-ID" u="sng" dirty="0" smtClean="0"/>
              <a:t>)</a:t>
            </a:r>
            <a:r>
              <a:rPr lang="id-ID" dirty="0" smtClean="0"/>
              <a:t>: 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Pokja </a:t>
            </a:r>
            <a:r>
              <a:rPr lang="id-ID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Pemilihan/Pejabat Pengadaan </a:t>
            </a:r>
            <a:r>
              <a:rPr lang="id-ID" b="1" dirty="0"/>
              <a:t>wajib</a:t>
            </a:r>
            <a:r>
              <a:rPr lang="id-ID" dirty="0"/>
              <a:t> </a:t>
            </a:r>
            <a:r>
              <a:rPr lang="id-ID" b="1" dirty="0"/>
              <a:t>dijabat oleh </a:t>
            </a:r>
            <a:r>
              <a:rPr lang="id-ID" sz="2800" b="1" dirty="0"/>
              <a:t>Pengelola Pengadaan Barang/Jasa </a:t>
            </a:r>
            <a:r>
              <a:rPr lang="id-ID" dirty="0"/>
              <a:t>sebagaimana dimaksud dalam Pasal 74 ayat (1) huruf a paling lambat 31 Desember </a:t>
            </a:r>
            <a:r>
              <a:rPr lang="id-ID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368488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2. DATA JF-PPBJ EXISTING</a:t>
            </a:r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 smtClean="0"/>
              <a:t>Peta Jabatan JF-PPBJ Existing, Pegawai JF-PPBJ Existing, </a:t>
            </a:r>
          </a:p>
          <a:p>
            <a:r>
              <a:rPr lang="id-ID" dirty="0" smtClean="0"/>
              <a:t>Rekap JF-PPBJ Existing per Unit Utama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8615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54986" y="188640"/>
            <a:ext cx="9933839" cy="768085"/>
          </a:xfrm>
        </p:spPr>
        <p:txBody>
          <a:bodyPr>
            <a:normAutofit/>
          </a:bodyPr>
          <a:lstStyle/>
          <a:p>
            <a:r>
              <a:rPr lang="id-ID" sz="3700" b="1" dirty="0" smtClean="0"/>
              <a:t>DATA  PEJABAT </a:t>
            </a:r>
            <a:r>
              <a:rPr lang="id-ID" sz="3700" b="1" dirty="0"/>
              <a:t>FUNGSIONAL </a:t>
            </a:r>
            <a:r>
              <a:rPr lang="id-ID" sz="3700" b="1" dirty="0" smtClean="0"/>
              <a:t>PPBJ EXISTING</a:t>
            </a:r>
            <a:endParaRPr lang="en-US" sz="3700" b="1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555514030"/>
              </p:ext>
            </p:extLst>
          </p:nvPr>
        </p:nvGraphicFramePr>
        <p:xfrm>
          <a:off x="3428089" y="1047733"/>
          <a:ext cx="8125883" cy="5810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457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332656"/>
            <a:ext cx="12188825" cy="696077"/>
          </a:xfrm>
        </p:spPr>
        <p:txBody>
          <a:bodyPr>
            <a:normAutofit/>
          </a:bodyPr>
          <a:lstStyle/>
          <a:p>
            <a:pPr algn="ctr"/>
            <a:r>
              <a:rPr lang="id-ID" sz="2400" b="1" dirty="0" smtClean="0"/>
              <a:t>PETA PEJABAT </a:t>
            </a:r>
            <a:r>
              <a:rPr lang="id-ID" sz="2400" b="1" dirty="0"/>
              <a:t>FUNGSIONAL PPBJ </a:t>
            </a:r>
            <a:r>
              <a:rPr lang="id-ID" sz="2400" b="1" dirty="0" smtClean="0"/>
              <a:t>SESUAI </a:t>
            </a:r>
            <a:r>
              <a:rPr lang="id-ID" sz="2400" b="1" dirty="0"/>
              <a:t>PERMENDIKBUD </a:t>
            </a:r>
            <a:r>
              <a:rPr lang="id-ID" sz="2400" b="1" dirty="0" smtClean="0"/>
              <a:t>36 /2017</a:t>
            </a:r>
            <a:endParaRPr lang="en-US" sz="24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291582"/>
              </p:ext>
            </p:extLst>
          </p:nvPr>
        </p:nvGraphicFramePr>
        <p:xfrm>
          <a:off x="1125860" y="908720"/>
          <a:ext cx="9984565" cy="5466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3909"/>
                <a:gridCol w="3996242"/>
                <a:gridCol w="1825162"/>
                <a:gridCol w="1587097"/>
                <a:gridCol w="1672155"/>
              </a:tblGrid>
              <a:tr h="474869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NO.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UNIT KERJA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baseline="0" dirty="0" smtClean="0">
                          <a:solidFill>
                            <a:schemeClr val="tx1"/>
                          </a:solidFill>
                        </a:rPr>
                        <a:t>PERTAMA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MUDA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MADYA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</a:tr>
              <a:tr h="450401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Biro Umum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50401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Setditjen GTK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50401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3.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Setditjen PAUD dan Dikmas </a:t>
                      </a:r>
                    </a:p>
                  </a:txBody>
                  <a:tcPr marL="12697" marR="12697" marT="1270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12697" marR="12697" marT="1270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50401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4.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Setditjen Dikdasmen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50401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5.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Setditjen Kebudayaan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50401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6.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Sekretariat BPP Bahasa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50401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7.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Sekretariat Balitbang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50401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8.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Pustekkom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50401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9.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Museum Nasional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id-ID" sz="2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50401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10.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1" hangingPunct="1"/>
                      <a:r>
                        <a:rPr lang="id-ID" sz="2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PPPPTK Penjas dan BK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id-ID" sz="2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87680">
                <a:tc>
                  <a:txBody>
                    <a:bodyPr/>
                    <a:lstStyle/>
                    <a:p>
                      <a:pPr algn="ctr"/>
                      <a:r>
                        <a:rPr lang="id-ID" sz="2400" dirty="0" smtClean="0">
                          <a:solidFill>
                            <a:schemeClr val="tx1"/>
                          </a:solidFill>
                        </a:rPr>
                        <a:t>11.</a:t>
                      </a:r>
                      <a:endParaRPr lang="id-ID" sz="24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1" hangingPunct="1"/>
                      <a:r>
                        <a:rPr lang="id-ID" sz="2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PPPPTK Bispar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1" hangingPunct="1"/>
                      <a:r>
                        <a:rPr lang="id-ID" sz="2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209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332656"/>
            <a:ext cx="12188825" cy="696077"/>
          </a:xfrm>
        </p:spPr>
        <p:txBody>
          <a:bodyPr>
            <a:normAutofit/>
          </a:bodyPr>
          <a:lstStyle/>
          <a:p>
            <a:pPr algn="ctr"/>
            <a:r>
              <a:rPr lang="id-ID" sz="2400" b="1" dirty="0" smtClean="0"/>
              <a:t>PETA PEJABAT </a:t>
            </a:r>
            <a:r>
              <a:rPr lang="id-ID" sz="2400" b="1" dirty="0"/>
              <a:t>FUNGSIONAL PPBJ </a:t>
            </a:r>
            <a:r>
              <a:rPr lang="id-ID" sz="2400" b="1" dirty="0" smtClean="0"/>
              <a:t>SESUAI </a:t>
            </a:r>
            <a:r>
              <a:rPr lang="id-ID" sz="2400" b="1" dirty="0"/>
              <a:t>PERMENDIKBUD </a:t>
            </a:r>
            <a:r>
              <a:rPr lang="id-ID" sz="2400" b="1" dirty="0" smtClean="0"/>
              <a:t>36 /2017</a:t>
            </a:r>
            <a:endParaRPr lang="en-US" sz="24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271519"/>
              </p:ext>
            </p:extLst>
          </p:nvPr>
        </p:nvGraphicFramePr>
        <p:xfrm>
          <a:off x="1237893" y="889208"/>
          <a:ext cx="9950060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090"/>
                <a:gridCol w="4495454"/>
                <a:gridCol w="1634710"/>
                <a:gridCol w="1531302"/>
                <a:gridCol w="1389504"/>
              </a:tblGrid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NO.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UNIT KERJA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baseline="0" dirty="0" smtClean="0">
                          <a:solidFill>
                            <a:schemeClr val="tx1"/>
                          </a:solidFill>
                        </a:rPr>
                        <a:t>PERTAMA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MUDA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MADYA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12.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PPPPTK Matematika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13.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PPPPTK Pertanian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1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id-ID" sz="1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14.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PPPPTK Seni Budaya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15.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PPPPTK </a:t>
                      </a:r>
                      <a:r>
                        <a:rPr lang="id-ID" sz="1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Bidang Mesin dan Teknik Industri</a:t>
                      </a:r>
                      <a:endParaRPr lang="id-ID" sz="1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16.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PPPPTK BOE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17.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PPPTK </a:t>
                      </a:r>
                      <a:r>
                        <a:rPr lang="id-ID" sz="1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Bangunan dan Listrik</a:t>
                      </a:r>
                      <a:endParaRPr lang="id-ID" sz="1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18.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PPPTK TK dan PLB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1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19.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1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LPMP Jawa Tengah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1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20.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1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LPMP Sulawesi Selatan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1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21.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1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LPMP DKI Jakarta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1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2100" dirty="0" smtClean="0">
                          <a:solidFill>
                            <a:schemeClr val="tx1"/>
                          </a:solidFill>
                        </a:rPr>
                        <a:t>22.</a:t>
                      </a:r>
                      <a:endParaRPr lang="id-ID" sz="2100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r>
                        <a:rPr lang="id-ID" sz="1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LPMP Jawa Barat 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1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12697" marR="12697" marT="1270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id-ID" sz="21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/>
                </a:tc>
              </a:tr>
              <a:tr h="487680">
                <a:tc gridSpan="2">
                  <a:txBody>
                    <a:bodyPr/>
                    <a:lstStyle/>
                    <a:p>
                      <a:pPr algn="ctr"/>
                      <a:r>
                        <a:rPr lang="id-ID" sz="2100" b="1" dirty="0" smtClean="0">
                          <a:solidFill>
                            <a:schemeClr val="tx1"/>
                          </a:solidFill>
                        </a:rPr>
                        <a:t>JUMLAH</a:t>
                      </a:r>
                      <a:endParaRPr lang="id-ID" sz="2100" b="1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fontAlgn="t" latinLnBrk="1" hangingPunct="1"/>
                      <a:endParaRPr lang="id-ID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1" hangingPunct="1"/>
                      <a:r>
                        <a:rPr lang="id-ID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58</a:t>
                      </a:r>
                      <a:endParaRPr lang="id-ID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697" marR="12697" marT="12700" marB="0" anchor="b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id-ID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121888" marR="121888" marT="60960" marB="60960"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id-ID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id-ID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888" marR="121888" marT="60960" marB="60960">
                    <a:solidFill>
                      <a:srgbClr val="FFCC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608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60648"/>
            <a:ext cx="12188825" cy="648072"/>
          </a:xfrm>
        </p:spPr>
        <p:txBody>
          <a:bodyPr>
            <a:normAutofit/>
          </a:bodyPr>
          <a:lstStyle/>
          <a:p>
            <a:r>
              <a:rPr lang="id-ID" sz="2700" b="1" dirty="0" smtClean="0">
                <a:solidFill>
                  <a:schemeClr val="tx1"/>
                </a:solidFill>
              </a:rPr>
              <a:t>PEJABAT</a:t>
            </a:r>
            <a:r>
              <a:rPr lang="en-US" sz="2700" b="1" dirty="0" smtClean="0">
                <a:solidFill>
                  <a:schemeClr val="tx1"/>
                </a:solidFill>
              </a:rPr>
              <a:t> </a:t>
            </a:r>
            <a:r>
              <a:rPr lang="en-US" sz="2700" b="1" dirty="0">
                <a:solidFill>
                  <a:schemeClr val="tx1"/>
                </a:solidFill>
              </a:rPr>
              <a:t>FUNGSIONAL</a:t>
            </a:r>
            <a:r>
              <a:rPr lang="id-ID" sz="2700" b="1" dirty="0">
                <a:solidFill>
                  <a:schemeClr val="tx1"/>
                </a:solidFill>
              </a:rPr>
              <a:t> P</a:t>
            </a:r>
            <a:r>
              <a:rPr lang="en-US" sz="2700" b="1" dirty="0">
                <a:solidFill>
                  <a:schemeClr val="tx1"/>
                </a:solidFill>
              </a:rPr>
              <a:t>P</a:t>
            </a:r>
            <a:r>
              <a:rPr lang="id-ID" sz="2700" b="1" dirty="0">
                <a:solidFill>
                  <a:schemeClr val="tx1"/>
                </a:solidFill>
              </a:rPr>
              <a:t>BJ </a:t>
            </a:r>
            <a:r>
              <a:rPr lang="id-ID" sz="2700" b="1" dirty="0" smtClean="0">
                <a:solidFill>
                  <a:schemeClr val="tx1"/>
                </a:solidFill>
              </a:rPr>
              <a:t>DI </a:t>
            </a:r>
            <a:r>
              <a:rPr lang="id-ID" sz="2700" b="1" dirty="0">
                <a:solidFill>
                  <a:schemeClr val="tx1"/>
                </a:solidFill>
              </a:rPr>
              <a:t>LINGKUNGAN </a:t>
            </a:r>
            <a:r>
              <a:rPr lang="id-ID" sz="2700" b="1" dirty="0">
                <a:solidFill>
                  <a:schemeClr val="tx1"/>
                </a:solidFill>
              </a:rPr>
              <a:t>KEMENDIKBUD</a:t>
            </a:r>
            <a:r>
              <a:rPr lang="en-US" sz="2700" b="1" dirty="0">
                <a:solidFill>
                  <a:schemeClr val="tx1"/>
                </a:solidFill>
              </a:rPr>
              <a:t> PER 30 APRIL 2018</a:t>
            </a:r>
            <a:endParaRPr lang="id-ID" sz="27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185376"/>
              </p:ext>
            </p:extLst>
          </p:nvPr>
        </p:nvGraphicFramePr>
        <p:xfrm>
          <a:off x="239287" y="932723"/>
          <a:ext cx="11496566" cy="5655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2091"/>
                <a:gridCol w="2079625"/>
                <a:gridCol w="900239"/>
                <a:gridCol w="697420"/>
                <a:gridCol w="766699"/>
                <a:gridCol w="766064"/>
                <a:gridCol w="900239"/>
                <a:gridCol w="697420"/>
                <a:gridCol w="836518"/>
                <a:gridCol w="816863"/>
                <a:gridCol w="2473388"/>
              </a:tblGrid>
              <a:tr h="325120">
                <a:tc rowSpan="3">
                  <a:txBody>
                    <a:bodyPr/>
                    <a:lstStyle/>
                    <a:p>
                      <a:pPr algn="ctr"/>
                      <a:r>
                        <a:rPr lang="id-ID" sz="1300" b="1" dirty="0" smtClean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id-ID" sz="13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id-ID" sz="1300" b="1" dirty="0" smtClean="0">
                          <a:solidFill>
                            <a:sysClr val="windowText" lastClr="000000"/>
                          </a:solidFill>
                        </a:rPr>
                        <a:t>UNIT KERJA</a:t>
                      </a:r>
                      <a:endParaRPr lang="id-ID" sz="13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/>
                      <a:r>
                        <a:rPr lang="id-ID" sz="1300" dirty="0" smtClean="0">
                          <a:solidFill>
                            <a:sysClr val="windowText" lastClr="000000"/>
                          </a:solidFill>
                        </a:rPr>
                        <a:t>JENJANG </a:t>
                      </a:r>
                      <a:endParaRPr lang="id-ID" sz="13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</a:tr>
              <a:tr h="325120">
                <a:tc v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id-ID" sz="1300" b="1" dirty="0" smtClean="0">
                          <a:solidFill>
                            <a:sysClr val="windowText" lastClr="000000"/>
                          </a:solidFill>
                        </a:rPr>
                        <a:t>HASIL INPASSING</a:t>
                      </a:r>
                      <a:r>
                        <a:rPr lang="en-US" sz="1300" b="1" dirty="0" smtClean="0">
                          <a:solidFill>
                            <a:sysClr val="windowText" lastClr="000000"/>
                          </a:solidFill>
                        </a:rPr>
                        <a:t> TAHUN</a:t>
                      </a:r>
                      <a:r>
                        <a:rPr lang="id-ID" sz="1300" b="1" dirty="0" smtClean="0">
                          <a:solidFill>
                            <a:sysClr val="windowText" lastClr="000000"/>
                          </a:solidFill>
                        </a:rPr>
                        <a:t> 2014</a:t>
                      </a:r>
                      <a:endParaRPr lang="id-ID" sz="13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d-ID" sz="1100" b="1" dirty="0" smtClean="0">
                          <a:solidFill>
                            <a:sysClr val="windowText" lastClr="000000"/>
                          </a:solidFill>
                        </a:rPr>
                        <a:t>JML</a:t>
                      </a:r>
                      <a:endParaRPr lang="id-ID" sz="11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id-ID" sz="1300" b="1" dirty="0" smtClean="0">
                          <a:solidFill>
                            <a:sysClr val="windowText" lastClr="000000"/>
                          </a:solidFill>
                        </a:rPr>
                        <a:t>KONDISI SAAT INI</a:t>
                      </a:r>
                      <a:endParaRPr lang="id-ID" sz="13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ysClr val="windowText" lastClr="000000"/>
                          </a:solidFill>
                        </a:rPr>
                        <a:t>JML</a:t>
                      </a:r>
                      <a:endParaRPr lang="id-ID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ysClr val="windowText" lastClr="000000"/>
                          </a:solidFill>
                        </a:rPr>
                        <a:t>KET</a:t>
                      </a:r>
                      <a:endParaRPr lang="id-ID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</a:tr>
              <a:tr h="304800">
                <a:tc v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ysClr val="windowText" lastClr="000000"/>
                          </a:solidFill>
                        </a:rPr>
                        <a:t>PERTAMA</a:t>
                      </a:r>
                      <a:endParaRPr lang="id-ID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ysClr val="windowText" lastClr="000000"/>
                          </a:solidFill>
                        </a:rPr>
                        <a:t>MUDA</a:t>
                      </a:r>
                      <a:endParaRPr lang="id-ID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ysClr val="windowText" lastClr="000000"/>
                          </a:solidFill>
                        </a:rPr>
                        <a:t>MADYA</a:t>
                      </a:r>
                      <a:endParaRPr lang="id-ID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ysClr val="windowText" lastClr="000000"/>
                          </a:solidFill>
                        </a:rPr>
                        <a:t>PERTAMA</a:t>
                      </a:r>
                      <a:endParaRPr lang="id-ID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ysClr val="windowText" lastClr="000000"/>
                          </a:solidFill>
                        </a:rPr>
                        <a:t>MUDA</a:t>
                      </a:r>
                      <a:endParaRPr lang="id-ID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 smtClean="0">
                          <a:solidFill>
                            <a:sysClr val="windowText" lastClr="000000"/>
                          </a:solidFill>
                        </a:rPr>
                        <a:t>MADYA                 </a:t>
                      </a:r>
                      <a:endParaRPr lang="id-ID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id-ID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32512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BALITBANG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d-ID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BPCB</a:t>
                      </a:r>
                      <a:r>
                        <a:rPr lang="id-ID" sz="1600" baseline="0" dirty="0" smtClean="0">
                          <a:solidFill>
                            <a:sysClr val="windowText" lastClr="000000"/>
                          </a:solidFill>
                        </a:rPr>
                        <a:t> BALI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solidFill>
                            <a:sysClr val="windowText" lastClr="000000"/>
                          </a:solidFill>
                        </a:rPr>
                        <a:t>MUTASI/MENJADI</a:t>
                      </a:r>
                      <a:r>
                        <a:rPr lang="id-ID" sz="1400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id-ID" sz="1400" dirty="0" smtClean="0">
                          <a:solidFill>
                            <a:sysClr val="windowText" lastClr="000000"/>
                          </a:solidFill>
                        </a:rPr>
                        <a:t>PELAKSANA</a:t>
                      </a:r>
                      <a:endParaRPr lang="id-ID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BPCB BANTEN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>
                          <a:solidFill>
                            <a:sysClr val="windowText" lastClr="000000"/>
                          </a:solidFill>
                        </a:rPr>
                        <a:t>MUTASI/MENJADI PELAKSANA</a:t>
                      </a:r>
                      <a:endParaRPr lang="id-ID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2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DITJEN DIKDASMEN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solidFill>
                            <a:sysClr val="windowText" lastClr="000000"/>
                          </a:solidFill>
                        </a:rPr>
                        <a:t>PENSIUN</a:t>
                      </a:r>
                      <a:endParaRPr lang="id-ID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20"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d-ID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b="1" dirty="0" smtClean="0">
                          <a:solidFill>
                            <a:schemeClr val="tx1"/>
                          </a:solidFill>
                        </a:rPr>
                        <a:t>LPMP JAWA BARAT</a:t>
                      </a:r>
                      <a:endParaRPr lang="id-ID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id-ID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id-ID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d-ID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id-ID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id-ID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 </a:t>
                      </a:r>
                      <a:endParaRPr lang="id-ID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id-ID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id-ID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ADA PROGRES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*</a:t>
                      </a:r>
                      <a:endParaRPr lang="id-ID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2512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6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PPPPTK MATEMATIKA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d-ID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04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7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PPPPTK PERTANIAN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solidFill>
                            <a:sysClr val="windowText" lastClr="000000"/>
                          </a:solidFill>
                        </a:rPr>
                        <a:t>MUTASI/MENJADI PELAKSANA</a:t>
                      </a:r>
                      <a:endParaRPr lang="id-ID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8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PPPPTK SENI DAN</a:t>
                      </a:r>
                    </a:p>
                    <a:p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 BUDAYA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>
                          <a:solidFill>
                            <a:sysClr val="windowText" lastClr="000000"/>
                          </a:solidFill>
                        </a:rPr>
                        <a:t>MUTASI/MENJADI PELAKSANA</a:t>
                      </a: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2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9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PUSTEKKOM DIKBUD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d-ID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2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10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DITJEN KEBUDAYAAN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id-ID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453">
                <a:tc gridSpan="2">
                  <a:txBody>
                    <a:bodyPr/>
                    <a:lstStyle/>
                    <a:p>
                      <a:pPr algn="ctr"/>
                      <a:r>
                        <a:rPr lang="id-ID" sz="2100" b="1" dirty="0" smtClean="0">
                          <a:solidFill>
                            <a:sysClr val="windowText" lastClr="000000"/>
                          </a:solidFill>
                        </a:rPr>
                        <a:t>JUMLAH</a:t>
                      </a:r>
                      <a:endParaRPr lang="id-ID" sz="21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 sz="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b="1" dirty="0" smtClean="0">
                          <a:solidFill>
                            <a:sysClr val="windowText" lastClr="000000"/>
                          </a:solidFill>
                        </a:rPr>
                        <a:t>12</a:t>
                      </a:r>
                      <a:endParaRPr lang="id-ID" sz="21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b="1" dirty="0" smtClean="0">
                          <a:solidFill>
                            <a:sysClr val="windowText" lastClr="000000"/>
                          </a:solidFill>
                        </a:rPr>
                        <a:t>8</a:t>
                      </a:r>
                      <a:endParaRPr lang="id-ID" sz="21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b="1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id-ID" sz="21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b="1" dirty="0" smtClean="0">
                          <a:solidFill>
                            <a:srgbClr val="FF0000"/>
                          </a:solidFill>
                        </a:rPr>
                        <a:t>21</a:t>
                      </a:r>
                      <a:endParaRPr lang="id-ID" sz="2100" b="1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100" b="1" dirty="0" smtClean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  <a:endParaRPr lang="id-ID" sz="21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ysClr val="windowText" lastClr="000000"/>
                          </a:solidFill>
                        </a:rPr>
                        <a:t>7</a:t>
                      </a:r>
                      <a:endParaRPr lang="id-ID" sz="21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id-ID" sz="21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 smtClean="0">
                          <a:solidFill>
                            <a:srgbClr val="FF0000"/>
                          </a:solidFill>
                        </a:rPr>
                        <a:t>12</a:t>
                      </a:r>
                      <a:endParaRPr lang="id-ID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9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121888" marR="121888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6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070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ject planning overview presentatio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98000"/>
              </a:schemeClr>
            </a:duotone>
          </a:blip>
          <a:tile tx="0" ty="0" sx="100000" sy="100000" flip="none" algn="ctr"/>
        </a:blipFill>
      </a:bgFillStyleLst>
    </a:fmtScheme>
  </a:themeElements>
  <a:objectDefaults>
    <a:spDef>
      <a:spPr>
        <a:solidFill>
          <a:schemeClr val="accent1">
            <a:lumMod val="50000"/>
          </a:schemeClr>
        </a:solidFill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accent1">
              <a:lumMod val="20000"/>
              <a:lumOff val="80000"/>
            </a:schemeClr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Business project planning overview presentation.potx" id="{0D6D6775-FC9F-484B-A889-C0FCD86449E3}" vid="{CBE6795F-D548-4056-89FC-5BC618C494F3}"/>
    </a:ext>
  </a:extLst>
</a:theme>
</file>

<file path=ppt/theme/theme2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project planning overview presentation</Template>
  <TotalTime>496</TotalTime>
  <Words>1209</Words>
  <Application>Microsoft Office PowerPoint</Application>
  <PresentationFormat>Custom</PresentationFormat>
  <Paragraphs>520</Paragraphs>
  <Slides>24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Project planning overview presentation</vt:lpstr>
      <vt:lpstr>Jabatan Fungsional Pengelola Pengadaan Barang/Jasa (JF-PPBJ)   Kemendikbud</vt:lpstr>
      <vt:lpstr>DAFTAR ISI</vt:lpstr>
      <vt:lpstr>1. DASAR HUKUM</vt:lpstr>
      <vt:lpstr>PERPRES No. 16 Tahun 2018 Tentang  Pengadaan Barang/Jasa Pemerintah</vt:lpstr>
      <vt:lpstr>2. DATA JF-PPBJ EXISTING</vt:lpstr>
      <vt:lpstr>PowerPoint Presentation</vt:lpstr>
      <vt:lpstr>PowerPoint Presentation</vt:lpstr>
      <vt:lpstr>PowerPoint Presentation</vt:lpstr>
      <vt:lpstr>PowerPoint Presentation</vt:lpstr>
      <vt:lpstr>REKAP DATA EXISTING JF-PPBJ PER UNIT UTAMA</vt:lpstr>
      <vt:lpstr>3. Analisis Kebutuhan JF-PPBJ </vt:lpstr>
      <vt:lpstr>Perhitungan  Unsur Perhitungan Beban Kerja</vt:lpstr>
      <vt:lpstr>Beban Kerja Paket Pengadaan Kemendikbud  Berdasar data rata2 tahun 2016/2017</vt:lpstr>
      <vt:lpstr>Hasil Perhitungan  Kebutuhan Jabatan Fungsional PPBJ</vt:lpstr>
      <vt:lpstr>REKAP DATA TERKAIT JF-PPBJ</vt:lpstr>
      <vt:lpstr>CONTOH HASIL HITUNGAN  KEBUTUHAN JF-PPBJ PER SATKER</vt:lpstr>
      <vt:lpstr>4. Tindak Lanjut Pemenuhan</vt:lpstr>
      <vt:lpstr>Usulan terkait Hasil Perhitungan PPBJ bagi Satuan Kerja dengan kebutuhan &lt; 1</vt:lpstr>
      <vt:lpstr>Jalur yang ditempuh  untuk Pemenuhan JF-PPBJ</vt:lpstr>
      <vt:lpstr>Jadwal Penyesuaian/Inpassing Pejabat Fungsional Pengelola Pengadaan</vt:lpstr>
      <vt:lpstr>5. Tunjangan JF-PPBJ</vt:lpstr>
      <vt:lpstr>Jenjang Jabatan (Pangkat &amp; Gol. Ruang) JF PPBJ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Overview</dc:title>
  <dc:creator>Dwi Aini Bestari</dc:creator>
  <cp:lastModifiedBy>Lenovo</cp:lastModifiedBy>
  <cp:revision>50</cp:revision>
  <dcterms:created xsi:type="dcterms:W3CDTF">2018-05-23T03:02:50Z</dcterms:created>
  <dcterms:modified xsi:type="dcterms:W3CDTF">2018-05-25T01:58:33Z</dcterms:modified>
</cp:coreProperties>
</file>